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1" r:id="rId18"/>
    <p:sldId id="277" r:id="rId19"/>
    <p:sldId id="278" r:id="rId20"/>
    <p:sldId id="279" r:id="rId21"/>
    <p:sldId id="272" r:id="rId22"/>
    <p:sldId id="280" r:id="rId23"/>
    <p:sldId id="281" r:id="rId24"/>
    <p:sldId id="284" r:id="rId25"/>
    <p:sldId id="285" r:id="rId26"/>
    <p:sldId id="286" r:id="rId27"/>
    <p:sldId id="287" r:id="rId28"/>
    <p:sldId id="288" r:id="rId29"/>
    <p:sldId id="289" r:id="rId30"/>
    <p:sldId id="290" r:id="rId31"/>
    <p:sldId id="291" r:id="rId32"/>
    <p:sldId id="283" r:id="rId33"/>
    <p:sldId id="273" r:id="rId34"/>
    <p:sldId id="275" r:id="rId35"/>
    <p:sldId id="292" r:id="rId36"/>
    <p:sldId id="293" r:id="rId37"/>
    <p:sldId id="294" r:id="rId38"/>
    <p:sldId id="295" r:id="rId39"/>
    <p:sldId id="296" r:id="rId40"/>
    <p:sldId id="297" r:id="rId41"/>
    <p:sldId id="298" r:id="rId42"/>
    <p:sldId id="299" r:id="rId43"/>
    <p:sldId id="300" r:id="rId44"/>
    <p:sldId id="301" r:id="rId45"/>
    <p:sldId id="27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3" d="100"/>
          <a:sy n="53" d="100"/>
        </p:scale>
        <p:origin x="1338"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9/4/2017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9/4/2017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hp.net/manual/en/book.mysqli.php" TargetMode="External"/><Relationship Id="rId2" Type="http://schemas.openxmlformats.org/officeDocument/2006/relationships/hyperlink" Target="http://php.net/manual/en/refs.database.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hp.net/downloads.php" TargetMode="External"/><Relationship Id="rId2" Type="http://schemas.openxmlformats.org/officeDocument/2006/relationships/hyperlink" Target="http://httpd.apache.org/" TargetMode="External"/><Relationship Id="rId1" Type="http://schemas.openxmlformats.org/officeDocument/2006/relationships/slideLayout" Target="../slideLayouts/slideLayout2.xml"/><Relationship Id="rId4" Type="http://schemas.openxmlformats.org/officeDocument/2006/relationships/hyperlink" Target="http://dev.mysql.com/do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pachefriends.org/download.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hp.net/manual/en/language.types.integer.php" TargetMode="External"/><Relationship Id="rId2" Type="http://schemas.openxmlformats.org/officeDocument/2006/relationships/hyperlink" Target="http://php.net/manual/en/language.types.boolean.php" TargetMode="External"/><Relationship Id="rId1" Type="http://schemas.openxmlformats.org/officeDocument/2006/relationships/slideLayout" Target="../slideLayouts/slideLayout2.xml"/><Relationship Id="rId5" Type="http://schemas.openxmlformats.org/officeDocument/2006/relationships/hyperlink" Target="http://php.net/manual/en/language.types.string.php" TargetMode="External"/><Relationship Id="rId4" Type="http://schemas.openxmlformats.org/officeDocument/2006/relationships/hyperlink" Target="http://php.net/manual/en/language.types.float.php"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php.net/manual/en/language.types.boolean.ph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php.net/manual/en/language.types.integer.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hp.net/manual/en/language.types.float.php" TargetMode="External"/><Relationship Id="rId2" Type="http://schemas.openxmlformats.org/officeDocument/2006/relationships/hyperlink" Target="http://php.net/manual/en/language.types.integer.php" TargetMode="External"/><Relationship Id="rId1" Type="http://schemas.openxmlformats.org/officeDocument/2006/relationships/slideLayout" Target="../slideLayouts/slideLayout2.xml"/><Relationship Id="rId4" Type="http://schemas.openxmlformats.org/officeDocument/2006/relationships/hyperlink" Target="http://php.net/manual/en/function.round.php"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php.net/manual/en/language.types.float.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php.net/manual/en/language.types.string.php#language.types.string.syntax.single" TargetMode="External"/><Relationship Id="rId2" Type="http://schemas.openxmlformats.org/officeDocument/2006/relationships/hyperlink" Target="http://php.net/manual/en/language.types.string.php" TargetMode="External"/><Relationship Id="rId1" Type="http://schemas.openxmlformats.org/officeDocument/2006/relationships/slideLayout" Target="../slideLayouts/slideLayout2.xml"/><Relationship Id="rId6" Type="http://schemas.openxmlformats.org/officeDocument/2006/relationships/hyperlink" Target="http://php.net/manual/en/language.types.string.php#language.types.string.syntax.nowdoc" TargetMode="External"/><Relationship Id="rId5" Type="http://schemas.openxmlformats.org/officeDocument/2006/relationships/hyperlink" Target="http://php.net/manual/en/language.types.string.php#language.types.string.syntax.heredoc" TargetMode="External"/><Relationship Id="rId4" Type="http://schemas.openxmlformats.org/officeDocument/2006/relationships/hyperlink" Target="http://php.net/manual/en/language.types.string.php#language.types.string.syntax.doubl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php.net/manual/en/language.types.string.php#language.types.string.syntax.single" TargetMode="External"/><Relationship Id="rId2" Type="http://schemas.openxmlformats.org/officeDocument/2006/relationships/hyperlink" Target="http://php.net/manual/en/language.types.string.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hp.net/manual/en/language.types.string.php#language.types.string.syntax.single" TargetMode="External"/><Relationship Id="rId2" Type="http://schemas.openxmlformats.org/officeDocument/2006/relationships/hyperlink" Target="http://php.net/manual/en/language.types.string.ph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php.net/manual/en/language.types.string.ph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hp.net/manual/en/language.types.object.php" TargetMode="External"/><Relationship Id="rId2" Type="http://schemas.openxmlformats.org/officeDocument/2006/relationships/hyperlink" Target="http://php.net/manual/en/language.types.array.php" TargetMode="External"/><Relationship Id="rId1" Type="http://schemas.openxmlformats.org/officeDocument/2006/relationships/slideLayout" Target="../slideLayouts/slideLayout2.xml"/><Relationship Id="rId6" Type="http://schemas.openxmlformats.org/officeDocument/2006/relationships/hyperlink" Target="http://php.net/manual/en/language.types.null.php" TargetMode="External"/><Relationship Id="rId5" Type="http://schemas.openxmlformats.org/officeDocument/2006/relationships/hyperlink" Target="http://php.net/manual/en/language.types.resource.php" TargetMode="External"/><Relationship Id="rId4" Type="http://schemas.openxmlformats.org/officeDocument/2006/relationships/hyperlink" Target="http://php.net/manual/en/language.types.callable.ph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php.net/manual/en/language.references.ph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php.net/manual/en/function.echo.ph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hp.net/manual/en/language.basic-syntax.phpmode.ph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php.net/manual/en/language.variables.variable.php#language.variables.variabl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php.net/manual/en/language.variables.variable.php#language.variables.variabl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php.net/manual/en/language.variables.variable.php#language.variables.variabl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Introduction</a:t>
            </a:r>
            <a:endParaRPr lang="en-GB" dirty="0"/>
          </a:p>
        </p:txBody>
      </p:sp>
    </p:spTree>
    <p:extLst>
      <p:ext uri="{BB962C8B-B14F-4D97-AF65-F5344CB8AC3E}">
        <p14:creationId xmlns:p14="http://schemas.microsoft.com/office/powerpoint/2010/main" val="355791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can PHP do?</a:t>
            </a:r>
            <a:br>
              <a:rPr lang="en-GB" dirty="0"/>
            </a:br>
            <a:br>
              <a:rPr lang="en-GB" dirty="0"/>
            </a:br>
            <a:endParaRPr lang="en-GB" dirty="0"/>
          </a:p>
        </p:txBody>
      </p:sp>
      <p:sp>
        <p:nvSpPr>
          <p:cNvPr id="3" name="Content Placeholder 2"/>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There are three main areas where PHP scripts are used:</a:t>
            </a:r>
          </a:p>
          <a:p>
            <a:pPr marL="0" indent="0">
              <a:buNone/>
            </a:pPr>
            <a:endParaRPr lang="en-GB" dirty="0">
              <a:latin typeface="Times New Roman" panose="02020603050405020304" pitchFamily="18" charset="0"/>
              <a:cs typeface="Times New Roman" panose="02020603050405020304" pitchFamily="18" charset="0"/>
            </a:endParaRPr>
          </a:p>
          <a:p>
            <a:pPr marL="457200" indent="-457200">
              <a:buAutoNum type="arabicParenBoth" startAt="3"/>
            </a:pPr>
            <a:r>
              <a:rPr lang="en-GB" dirty="0">
                <a:latin typeface="Times New Roman" panose="02020603050405020304" pitchFamily="18" charset="0"/>
                <a:cs typeface="Times New Roman" panose="02020603050405020304" pitchFamily="18" charset="0"/>
              </a:rPr>
              <a:t>Writing desktop applications. </a:t>
            </a:r>
          </a:p>
          <a:p>
            <a:pPr marL="0" indent="0" algn="just">
              <a:buNone/>
            </a:pPr>
            <a:r>
              <a:rPr lang="en-GB" dirty="0">
                <a:latin typeface="Times New Roman" panose="02020603050405020304" pitchFamily="18" charset="0"/>
                <a:cs typeface="Times New Roman" panose="02020603050405020304" pitchFamily="18" charset="0"/>
              </a:rPr>
              <a:t>PHP is probably not the very best language to create a desktop application with a graphical user interface, but if you know PHP very well, and would like to use some advanced PHP features in your client-side applications.</a:t>
            </a:r>
          </a:p>
        </p:txBody>
      </p:sp>
    </p:spTree>
    <p:extLst>
      <p:ext uri="{BB962C8B-B14F-4D97-AF65-F5344CB8AC3E}">
        <p14:creationId xmlns:p14="http://schemas.microsoft.com/office/powerpoint/2010/main" val="338044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can PHP do?</a:t>
            </a:r>
            <a:br>
              <a:rPr lang="en-GB" dirty="0"/>
            </a:br>
            <a:br>
              <a:rPr lang="en-GB" dirty="0"/>
            </a:br>
            <a:endParaRPr lang="en-GB" dirty="0"/>
          </a:p>
        </p:txBody>
      </p:sp>
      <p:sp>
        <p:nvSpPr>
          <p:cNvPr id="3" name="Content Placeholder 2"/>
          <p:cNvSpPr>
            <a:spLocks noGrp="1"/>
          </p:cNvSpPr>
          <p:nvPr>
            <p:ph idx="1"/>
          </p:nvPr>
        </p:nvSpPr>
        <p:spPr>
          <a:xfrm>
            <a:off x="1451579" y="2015732"/>
            <a:ext cx="9603275" cy="3997141"/>
          </a:xfrm>
        </p:spPr>
        <p:txBody>
          <a:bodyPr>
            <a:normAutofit fontScale="92500" lnSpcReduction="10000"/>
          </a:bodyPr>
          <a:lstStyle/>
          <a:p>
            <a:pPr algn="just"/>
            <a:r>
              <a:rPr lang="en-GB" dirty="0">
                <a:latin typeface="Times New Roman" panose="02020603050405020304" pitchFamily="18" charset="0"/>
                <a:cs typeface="Times New Roman" panose="02020603050405020304" pitchFamily="18" charset="0"/>
              </a:rPr>
              <a:t>So with PHP, you have the freedom of choosing an operating system and a web server. Furthermore, you also have the choice of using procedural programming or object oriented programming (OOP), or a mixture of them both.</a:t>
            </a:r>
          </a:p>
          <a:p>
            <a:pPr algn="just"/>
            <a:r>
              <a:rPr lang="en-GB" dirty="0">
                <a:latin typeface="Times New Roman" panose="02020603050405020304" pitchFamily="18" charset="0"/>
                <a:cs typeface="Times New Roman" panose="02020603050405020304" pitchFamily="18" charset="0"/>
              </a:rPr>
              <a:t>With PHP you are not limited to output HTML. PHP's abilities includes outputting images, PDF files and even Flash movies (using </a:t>
            </a:r>
            <a:r>
              <a:rPr lang="en-GB" dirty="0" err="1">
                <a:latin typeface="Times New Roman" panose="02020603050405020304" pitchFamily="18" charset="0"/>
                <a:cs typeface="Times New Roman" panose="02020603050405020304" pitchFamily="18" charset="0"/>
              </a:rPr>
              <a:t>libswf</a:t>
            </a:r>
            <a:r>
              <a:rPr lang="en-GB" dirty="0">
                <a:latin typeface="Times New Roman" panose="02020603050405020304" pitchFamily="18" charset="0"/>
                <a:cs typeface="Times New Roman" panose="02020603050405020304" pitchFamily="18" charset="0"/>
              </a:rPr>
              <a:t> and Ming) generated on the fly. You can also output easily any text, such as XHTML and any other XML file. PHP can autogenerate these files, and save them in the file system, instead of printing it out, forming a server-side cache for your dynamic content.</a:t>
            </a:r>
          </a:p>
          <a:p>
            <a:pPr algn="just"/>
            <a:r>
              <a:rPr lang="en-GB" dirty="0">
                <a:latin typeface="Times New Roman" panose="02020603050405020304" pitchFamily="18" charset="0"/>
                <a:cs typeface="Times New Roman" panose="02020603050405020304" pitchFamily="18" charset="0"/>
              </a:rPr>
              <a:t>One of the strongest and most significant features in PHP is its support for a </a:t>
            </a:r>
            <a:r>
              <a:rPr lang="en-GB" dirty="0">
                <a:latin typeface="Times New Roman" panose="02020603050405020304" pitchFamily="18" charset="0"/>
                <a:cs typeface="Times New Roman" panose="02020603050405020304" pitchFamily="18" charset="0"/>
                <a:hlinkClick r:id="rId2"/>
              </a:rPr>
              <a:t>wide range of databases</a:t>
            </a:r>
            <a:r>
              <a:rPr lang="en-GB" dirty="0">
                <a:latin typeface="Times New Roman" panose="02020603050405020304" pitchFamily="18" charset="0"/>
                <a:cs typeface="Times New Roman" panose="02020603050405020304" pitchFamily="18" charset="0"/>
              </a:rPr>
              <a:t>. Writing a database-enabled web page is incredibly simple using one of the database specific extensions (e.g., for </a:t>
            </a:r>
            <a:r>
              <a:rPr lang="en-GB" dirty="0" err="1">
                <a:latin typeface="Times New Roman" panose="02020603050405020304" pitchFamily="18" charset="0"/>
                <a:cs typeface="Times New Roman" panose="02020603050405020304" pitchFamily="18" charset="0"/>
                <a:hlinkClick r:id="rId3"/>
              </a:rPr>
              <a:t>mysql</a:t>
            </a:r>
            <a:r>
              <a:rPr lang="en-GB"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929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 I need?</a:t>
            </a:r>
            <a:br>
              <a:rPr lang="en-GB" dirty="0"/>
            </a:br>
            <a:br>
              <a:rPr lang="en-GB" dirty="0"/>
            </a:br>
            <a:endParaRPr lang="en-GB" dirty="0"/>
          </a:p>
        </p:txBody>
      </p:sp>
      <p:sp>
        <p:nvSpPr>
          <p:cNvPr id="3" name="Content Placeholder 2"/>
          <p:cNvSpPr>
            <a:spLocks noGrp="1"/>
          </p:cNvSpPr>
          <p:nvPr>
            <p:ph idx="1"/>
          </p:nvPr>
        </p:nvSpPr>
        <p:spPr>
          <a:xfrm>
            <a:off x="1451579" y="1967345"/>
            <a:ext cx="9603275" cy="4100946"/>
          </a:xfrm>
        </p:spPr>
        <p:txBody>
          <a:bodyPr>
            <a:normAutofit/>
          </a:bodyPr>
          <a:lstStyle/>
          <a:p>
            <a:pPr algn="just"/>
            <a:r>
              <a:rPr lang="en-GB" dirty="0">
                <a:latin typeface="Times New Roman" panose="02020603050405020304" pitchFamily="18" charset="0"/>
                <a:cs typeface="Times New Roman" panose="02020603050405020304" pitchFamily="18" charset="0"/>
              </a:rPr>
              <a:t>If your server supports PHP, then you do not need to do anything. Just create your .</a:t>
            </a:r>
            <a:r>
              <a:rPr lang="en-GB" dirty="0" err="1">
                <a:latin typeface="Times New Roman" panose="02020603050405020304" pitchFamily="18" charset="0"/>
                <a:cs typeface="Times New Roman" panose="02020603050405020304" pitchFamily="18" charset="0"/>
              </a:rPr>
              <a:t>php</a:t>
            </a:r>
            <a:r>
              <a:rPr lang="en-GB" dirty="0">
                <a:latin typeface="Times New Roman" panose="02020603050405020304" pitchFamily="18" charset="0"/>
                <a:cs typeface="Times New Roman" panose="02020603050405020304" pitchFamily="18" charset="0"/>
              </a:rPr>
              <a:t> files, put them in your web directory and the server will automatically parse them for you. There is no need to compile anything nor do you need to install any extra tools. </a:t>
            </a:r>
          </a:p>
          <a:p>
            <a:pPr algn="just"/>
            <a:r>
              <a:rPr lang="en-GB" dirty="0">
                <a:latin typeface="Times New Roman" panose="02020603050405020304" pitchFamily="18" charset="0"/>
                <a:cs typeface="Times New Roman" panose="02020603050405020304" pitchFamily="18" charset="0"/>
              </a:rPr>
              <a:t>Think of these PHP-enabled files as simple HTML files with a whole new family of magical tags that let you do all sorts of things.</a:t>
            </a:r>
          </a:p>
          <a:p>
            <a:pPr algn="just"/>
            <a:r>
              <a:rPr lang="en-GB" dirty="0">
                <a:latin typeface="Times New Roman" panose="02020603050405020304" pitchFamily="18" charset="0"/>
                <a:cs typeface="Times New Roman" panose="02020603050405020304" pitchFamily="18" charset="0"/>
              </a:rPr>
              <a:t>Let us say you want to save precious bandwidth and develop locally. In this case, you will want to install a web server, such as </a:t>
            </a:r>
            <a:r>
              <a:rPr lang="en-GB" dirty="0">
                <a:latin typeface="Times New Roman" panose="02020603050405020304" pitchFamily="18" charset="0"/>
                <a:cs typeface="Times New Roman" panose="02020603050405020304" pitchFamily="18" charset="0"/>
                <a:hlinkClick r:id="rId2"/>
              </a:rPr>
              <a:t>Apache</a:t>
            </a:r>
            <a:r>
              <a:rPr lang="en-GB" dirty="0">
                <a:latin typeface="Times New Roman" panose="02020603050405020304" pitchFamily="18" charset="0"/>
                <a:cs typeface="Times New Roman" panose="02020603050405020304" pitchFamily="18" charset="0"/>
              </a:rPr>
              <a:t>, and of course </a:t>
            </a:r>
            <a:r>
              <a:rPr lang="en-GB" dirty="0">
                <a:latin typeface="Times New Roman" panose="02020603050405020304" pitchFamily="18" charset="0"/>
                <a:cs typeface="Times New Roman" panose="02020603050405020304" pitchFamily="18" charset="0"/>
                <a:hlinkClick r:id="rId3"/>
              </a:rPr>
              <a:t>PHP</a:t>
            </a:r>
            <a:r>
              <a:rPr lang="en-GB" dirty="0">
                <a:latin typeface="Times New Roman" panose="02020603050405020304" pitchFamily="18" charset="0"/>
                <a:cs typeface="Times New Roman" panose="02020603050405020304" pitchFamily="18" charset="0"/>
              </a:rPr>
              <a:t>.  You will most likely want to install a database as well, such as </a:t>
            </a:r>
            <a:r>
              <a:rPr lang="en-GB" dirty="0">
                <a:latin typeface="Times New Roman" panose="02020603050405020304" pitchFamily="18" charset="0"/>
                <a:cs typeface="Times New Roman" panose="02020603050405020304" pitchFamily="18" charset="0"/>
                <a:hlinkClick r:id="rId4"/>
              </a:rPr>
              <a:t>MySQL</a:t>
            </a:r>
            <a:r>
              <a:rPr lang="en-GB"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520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General Installation Considerations</a:t>
            </a:r>
            <a:br>
              <a:rPr lang="en-GB" dirty="0"/>
            </a:br>
            <a:br>
              <a:rPr lang="en-GB" dirty="0"/>
            </a:br>
            <a:endParaRPr lang="en-GB" dirty="0"/>
          </a:p>
        </p:txBody>
      </p:sp>
      <p:sp>
        <p:nvSpPr>
          <p:cNvPr id="3" name="Content Placeholder 2"/>
          <p:cNvSpPr>
            <a:spLocks noGrp="1"/>
          </p:cNvSpPr>
          <p:nvPr>
            <p:ph idx="1"/>
          </p:nvPr>
        </p:nvSpPr>
        <p:spPr>
          <a:xfrm>
            <a:off x="1451579" y="2015732"/>
            <a:ext cx="9603275" cy="3830886"/>
          </a:xfrm>
        </p:spPr>
        <p:txBody>
          <a:bodyPr>
            <a:normAutofit fontScale="92500" lnSpcReduction="10000"/>
          </a:bodyPr>
          <a:lstStyle/>
          <a:p>
            <a:pPr algn="just"/>
            <a:r>
              <a:rPr lang="en-GB" dirty="0">
                <a:cs typeface="+mj-cs"/>
              </a:rPr>
              <a:t>For the first and most common form, you need three things: PHP itself, a web server and a web browser. You probably already have a web browser, and depending on your operating system setup, you may also have a web server (e.g. Apache on Linux and </a:t>
            </a:r>
            <a:r>
              <a:rPr lang="en-GB" dirty="0" err="1">
                <a:cs typeface="+mj-cs"/>
              </a:rPr>
              <a:t>MacOS</a:t>
            </a:r>
            <a:r>
              <a:rPr lang="en-GB" dirty="0">
                <a:cs typeface="+mj-cs"/>
              </a:rPr>
              <a:t> X; IIS on Windows). You may also rent </a:t>
            </a:r>
            <a:r>
              <a:rPr lang="en-GB" dirty="0" err="1">
                <a:cs typeface="+mj-cs"/>
              </a:rPr>
              <a:t>webspace</a:t>
            </a:r>
            <a:r>
              <a:rPr lang="en-GB" dirty="0">
                <a:cs typeface="+mj-cs"/>
              </a:rPr>
              <a:t> at a company. This way, you don't need to set up anything on your own, only write your PHP scripts, upload it to the server you rent, and see the results in your browser.</a:t>
            </a:r>
            <a:endParaRPr lang="ar-EG" dirty="0">
              <a:cs typeface="+mj-cs"/>
            </a:endParaRPr>
          </a:p>
          <a:p>
            <a:pPr marL="457200" indent="-457200" algn="just">
              <a:buFont typeface="+mj-lt"/>
              <a:buAutoNum type="arabicParenR"/>
            </a:pPr>
            <a:r>
              <a:rPr lang="en-US" dirty="0">
                <a:cs typeface="+mj-cs"/>
              </a:rPr>
              <a:t>PHP </a:t>
            </a:r>
          </a:p>
          <a:p>
            <a:pPr marL="457200" indent="-457200" algn="just">
              <a:buFont typeface="+mj-lt"/>
              <a:buAutoNum type="arabicParenR"/>
            </a:pPr>
            <a:r>
              <a:rPr lang="en-US" dirty="0">
                <a:cs typeface="+mj-cs"/>
              </a:rPr>
              <a:t>Web server (</a:t>
            </a:r>
            <a:r>
              <a:rPr lang="en-GB" dirty="0">
                <a:cs typeface="+mj-cs"/>
              </a:rPr>
              <a:t>Apache) – Data Base (MySQL)</a:t>
            </a:r>
            <a:endParaRPr lang="en-US" dirty="0">
              <a:cs typeface="+mj-cs"/>
            </a:endParaRPr>
          </a:p>
          <a:p>
            <a:pPr marL="457200" indent="-457200" algn="just">
              <a:buFont typeface="+mj-lt"/>
              <a:buAutoNum type="arabicParenR"/>
            </a:pPr>
            <a:r>
              <a:rPr lang="en-US" dirty="0">
                <a:cs typeface="+mj-cs"/>
              </a:rPr>
              <a:t>Web Browser   (Google Chrome)</a:t>
            </a:r>
          </a:p>
          <a:p>
            <a:pPr marL="457200" indent="-457200" algn="just">
              <a:buFont typeface="+mj-lt"/>
              <a:buAutoNum type="arabicParenR"/>
            </a:pPr>
            <a:r>
              <a:rPr lang="en-US" dirty="0">
                <a:cs typeface="+mj-cs"/>
              </a:rPr>
              <a:t>Editor</a:t>
            </a:r>
            <a:endParaRPr lang="en-GB" dirty="0">
              <a:cs typeface="+mj-cs"/>
            </a:endParaRPr>
          </a:p>
        </p:txBody>
      </p:sp>
    </p:spTree>
    <p:extLst>
      <p:ext uri="{BB962C8B-B14F-4D97-AF65-F5344CB8AC3E}">
        <p14:creationId xmlns:p14="http://schemas.microsoft.com/office/powerpoint/2010/main" val="62428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Lamp                        Linux Apache, MySQL, PHP </a:t>
            </a:r>
          </a:p>
          <a:p>
            <a:r>
              <a:rPr lang="en-US" dirty="0" err="1"/>
              <a:t>Mamp</a:t>
            </a:r>
            <a:r>
              <a:rPr lang="en-US" dirty="0"/>
              <a:t> 	         Mac Apache, MySQL, PHP</a:t>
            </a:r>
          </a:p>
          <a:p>
            <a:r>
              <a:rPr lang="en-US" dirty="0" err="1"/>
              <a:t>WampServer</a:t>
            </a:r>
            <a:r>
              <a:rPr lang="en-US" dirty="0"/>
              <a:t>             Windows Apache, MySQL, PHP </a:t>
            </a:r>
          </a:p>
          <a:p>
            <a:r>
              <a:rPr lang="en-US" dirty="0" err="1"/>
              <a:t>Xampp</a:t>
            </a:r>
            <a:r>
              <a:rPr lang="en-US" dirty="0"/>
              <a:t>                      All OS Apache, MySQL, PHP, and PERL </a:t>
            </a:r>
          </a:p>
          <a:p>
            <a:endParaRPr lang="en-US" dirty="0"/>
          </a:p>
          <a:p>
            <a:r>
              <a:rPr lang="en-US" dirty="0" err="1"/>
              <a:t>Xampp</a:t>
            </a:r>
            <a:r>
              <a:rPr lang="en-US" dirty="0"/>
              <a:t> download in Google </a:t>
            </a:r>
          </a:p>
          <a:p>
            <a:r>
              <a:rPr lang="en-GB" dirty="0">
                <a:hlinkClick r:id="rId2"/>
              </a:rPr>
              <a:t>From Download XAMPP - Apache Friends</a:t>
            </a:r>
            <a:endParaRPr lang="en-GB" dirty="0"/>
          </a:p>
          <a:p>
            <a:endParaRPr lang="en-US" dirty="0"/>
          </a:p>
          <a:p>
            <a:endParaRPr lang="en-GB" dirty="0"/>
          </a:p>
        </p:txBody>
      </p:sp>
    </p:spTree>
    <p:extLst>
      <p:ext uri="{BB962C8B-B14F-4D97-AF65-F5344CB8AC3E}">
        <p14:creationId xmlns:p14="http://schemas.microsoft.com/office/powerpoint/2010/main" val="2566693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Editor:</a:t>
            </a:r>
          </a:p>
          <a:p>
            <a:r>
              <a:rPr lang="en-US" dirty="0" err="1"/>
              <a:t>KomodoIDE</a:t>
            </a:r>
            <a:r>
              <a:rPr lang="en-US" dirty="0"/>
              <a:t>: 	Trial 30 days </a:t>
            </a:r>
          </a:p>
          <a:p>
            <a:r>
              <a:rPr lang="en-US" dirty="0"/>
              <a:t> </a:t>
            </a:r>
            <a:r>
              <a:rPr lang="en-US" dirty="0" err="1"/>
              <a:t>SublimeText</a:t>
            </a:r>
            <a:r>
              <a:rPr lang="en-US" dirty="0"/>
              <a:t>: 	Free </a:t>
            </a:r>
          </a:p>
          <a:p>
            <a:r>
              <a:rPr lang="en-US" dirty="0" err="1"/>
              <a:t>Netbeans</a:t>
            </a:r>
            <a:r>
              <a:rPr lang="en-US" dirty="0"/>
              <a:t>:  	Free  </a:t>
            </a:r>
          </a:p>
          <a:p>
            <a:r>
              <a:rPr lang="en-US" dirty="0" err="1"/>
              <a:t>AptanaStudio</a:t>
            </a:r>
            <a:r>
              <a:rPr lang="en-US" dirty="0"/>
              <a:t>: 	Free</a:t>
            </a:r>
          </a:p>
          <a:p>
            <a:pPr marL="0" indent="0">
              <a:buNone/>
            </a:pPr>
            <a:endParaRPr lang="en-GB" dirty="0"/>
          </a:p>
        </p:txBody>
      </p:sp>
    </p:spTree>
    <p:extLst>
      <p:ext uri="{BB962C8B-B14F-4D97-AF65-F5344CB8AC3E}">
        <p14:creationId xmlns:p14="http://schemas.microsoft.com/office/powerpoint/2010/main" val="4232166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C ------ </a:t>
            </a:r>
            <a:r>
              <a:rPr lang="en-US" dirty="0" err="1"/>
              <a:t>xampp</a:t>
            </a:r>
            <a:r>
              <a:rPr lang="en-US" dirty="0"/>
              <a:t>      ----------</a:t>
            </a:r>
            <a:r>
              <a:rPr lang="en-US" dirty="0" err="1"/>
              <a:t>htdocs</a:t>
            </a:r>
            <a:r>
              <a:rPr lang="en-US" dirty="0"/>
              <a:t> ( hypertext documents) ( pages that should be shown in local host).</a:t>
            </a:r>
          </a:p>
          <a:p>
            <a:endParaRPr lang="en-US" dirty="0"/>
          </a:p>
          <a:p>
            <a:endParaRPr lang="en-GB" dirty="0"/>
          </a:p>
        </p:txBody>
      </p:sp>
    </p:spTree>
    <p:extLst>
      <p:ext uri="{BB962C8B-B14F-4D97-AF65-F5344CB8AC3E}">
        <p14:creationId xmlns:p14="http://schemas.microsoft.com/office/powerpoint/2010/main" val="26712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697174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Basic syntax</a:t>
            </a:r>
            <a:br>
              <a:rPr lang="en-GB" dirty="0"/>
            </a:br>
            <a:r>
              <a:rPr lang="en-GB" dirty="0"/>
              <a:t>PHP tags</a:t>
            </a:r>
          </a:p>
        </p:txBody>
      </p:sp>
      <p:sp>
        <p:nvSpPr>
          <p:cNvPr id="3" name="Content Placeholder 2"/>
          <p:cNvSpPr>
            <a:spLocks noGrp="1"/>
          </p:cNvSpPr>
          <p:nvPr>
            <p:ph idx="1"/>
          </p:nvPr>
        </p:nvSpPr>
        <p:spPr/>
        <p:txBody>
          <a:bodyPr/>
          <a:lstStyle/>
          <a:p>
            <a:r>
              <a:rPr lang="en-GB" dirty="0"/>
              <a:t>When PHP parses a file, it looks for opening and closing tags, which are </a:t>
            </a:r>
            <a:r>
              <a:rPr lang="en-GB" i="1" dirty="0"/>
              <a:t>&lt;?</a:t>
            </a:r>
            <a:r>
              <a:rPr lang="en-GB" i="1" dirty="0" err="1"/>
              <a:t>php</a:t>
            </a:r>
            <a:r>
              <a:rPr lang="en-GB" dirty="0"/>
              <a:t> and </a:t>
            </a:r>
            <a:r>
              <a:rPr lang="en-GB" i="1" dirty="0"/>
              <a:t>?&gt;</a:t>
            </a:r>
            <a:r>
              <a:rPr lang="en-GB" dirty="0"/>
              <a:t> which tell PHP to start and stop interpreting the code between them.</a:t>
            </a:r>
          </a:p>
          <a:p>
            <a:r>
              <a:rPr lang="en-GB" dirty="0"/>
              <a:t> Parsing in this manner allows PHP to be embedded in all sorts of different documents, as everything outside of a pair of opening and closing tags is ignored by the PHP parser.</a:t>
            </a:r>
          </a:p>
          <a:p>
            <a:r>
              <a:rPr lang="en-GB" dirty="0"/>
              <a:t>If a file is pure PHP code, it is preferable to omit the PHP closing tag at the end of the file. This prevents accidental whitespace or new lines being added after the PHP closing tag.</a:t>
            </a:r>
          </a:p>
        </p:txBody>
      </p:sp>
    </p:spTree>
    <p:extLst>
      <p:ext uri="{BB962C8B-B14F-4D97-AF65-F5344CB8AC3E}">
        <p14:creationId xmlns:p14="http://schemas.microsoft.com/office/powerpoint/2010/main" val="3348288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Basic syntax</a:t>
            </a:r>
            <a:br>
              <a:rPr lang="en-US" dirty="0"/>
            </a:br>
            <a:r>
              <a:rPr lang="en-GB" dirty="0"/>
              <a:t>Instruction separation </a:t>
            </a:r>
          </a:p>
        </p:txBody>
      </p:sp>
      <p:sp>
        <p:nvSpPr>
          <p:cNvPr id="3" name="Content Placeholder 2"/>
          <p:cNvSpPr>
            <a:spLocks noGrp="1"/>
          </p:cNvSpPr>
          <p:nvPr>
            <p:ph idx="1"/>
          </p:nvPr>
        </p:nvSpPr>
        <p:spPr/>
        <p:txBody>
          <a:bodyPr>
            <a:normAutofit fontScale="92500" lnSpcReduction="20000"/>
          </a:bodyPr>
          <a:lstStyle/>
          <a:p>
            <a:r>
              <a:rPr lang="en-GB" dirty="0"/>
              <a:t>As in C or Perl, PHP requires instructions to be terminated with a </a:t>
            </a:r>
            <a:r>
              <a:rPr lang="en-GB" b="1" dirty="0"/>
              <a:t>semicolon</a:t>
            </a:r>
            <a:r>
              <a:rPr lang="en-GB" dirty="0"/>
              <a:t> at the end of each statement. The closing tag of a block of PHP code automatically implies a semicolon; you do not need to have a semicolon terminating the last line of a PHP block. The closing tag for the block will include the immediately trailing newline if one is present.</a:t>
            </a:r>
          </a:p>
          <a:p>
            <a:r>
              <a:rPr lang="en-GB" dirty="0"/>
              <a:t>&lt;?</a:t>
            </a:r>
            <a:r>
              <a:rPr lang="en-GB" dirty="0" err="1"/>
              <a:t>php</a:t>
            </a:r>
            <a:br>
              <a:rPr lang="en-GB" dirty="0"/>
            </a:br>
            <a:r>
              <a:rPr lang="en-GB" dirty="0"/>
              <a:t>    echo 'This is a test';</a:t>
            </a:r>
            <a:br>
              <a:rPr lang="en-GB" dirty="0"/>
            </a:br>
            <a:r>
              <a:rPr lang="en-GB" dirty="0"/>
              <a:t>?&gt;</a:t>
            </a:r>
            <a:br>
              <a:rPr lang="en-GB" dirty="0"/>
            </a:br>
            <a:br>
              <a:rPr lang="en-GB" dirty="0"/>
            </a:br>
            <a:r>
              <a:rPr lang="en-GB" dirty="0"/>
              <a:t>&lt;?</a:t>
            </a:r>
            <a:r>
              <a:rPr lang="en-GB" dirty="0" err="1"/>
              <a:t>php</a:t>
            </a:r>
            <a:r>
              <a:rPr lang="en-GB" dirty="0"/>
              <a:t> echo 'This is a test' ?&gt;</a:t>
            </a:r>
            <a:br>
              <a:rPr lang="en-GB" dirty="0"/>
            </a:br>
            <a:br>
              <a:rPr lang="en-GB" dirty="0"/>
            </a:br>
            <a:r>
              <a:rPr lang="en-GB" dirty="0"/>
              <a:t>&lt;?</a:t>
            </a:r>
            <a:r>
              <a:rPr lang="en-GB" dirty="0" err="1"/>
              <a:t>php</a:t>
            </a:r>
            <a:r>
              <a:rPr lang="en-GB" dirty="0"/>
              <a:t> echo 'We omitted the last closing tag';</a:t>
            </a:r>
          </a:p>
        </p:txBody>
      </p:sp>
    </p:spTree>
    <p:extLst>
      <p:ext uri="{BB962C8B-B14F-4D97-AF65-F5344CB8AC3E}">
        <p14:creationId xmlns:p14="http://schemas.microsoft.com/office/powerpoint/2010/main" val="307359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PHP?</a:t>
            </a:r>
            <a:br>
              <a:rPr lang="en-GB" dirty="0"/>
            </a:br>
            <a:endParaRPr lang="en-GB" dirty="0"/>
          </a:p>
        </p:txBody>
      </p:sp>
      <p:sp>
        <p:nvSpPr>
          <p:cNvPr id="8" name="Rectangle 5"/>
          <p:cNvSpPr>
            <a:spLocks noGrp="1" noChangeArrowheads="1"/>
          </p:cNvSpPr>
          <p:nvPr>
            <p:ph idx="1"/>
          </p:nvPr>
        </p:nvSpPr>
        <p:spPr bwMode="auto">
          <a:xfrm>
            <a:off x="1451579" y="1946319"/>
            <a:ext cx="8883912" cy="1938992"/>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PHP</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Hypertext Preprocessor</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endParaRPr>
          </a:p>
          <a:p>
            <a:pPr marL="0" lvl="0" indent="0">
              <a:lnSpc>
                <a:spcPct val="100000"/>
              </a:lnSpc>
              <a:buClrTx/>
              <a:buSzTx/>
              <a:buNone/>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is a widely-used open source general-purpose scripting language that is especially suited for web development and can be embedded into HTML.</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12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endParaRPr lang="en-GB"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a:t>Message to everyone who reads source program and is used to document source code.</a:t>
            </a:r>
          </a:p>
          <a:p>
            <a:pPr>
              <a:lnSpc>
                <a:spcPct val="90000"/>
              </a:lnSpc>
            </a:pPr>
            <a:endParaRPr lang="en-US" sz="1100" dirty="0"/>
          </a:p>
          <a:p>
            <a:pPr>
              <a:lnSpc>
                <a:spcPct val="90000"/>
              </a:lnSpc>
            </a:pPr>
            <a:r>
              <a:rPr lang="en-US" dirty="0"/>
              <a:t> Makes the program more readable and eye catching.</a:t>
            </a:r>
          </a:p>
          <a:p>
            <a:pPr>
              <a:lnSpc>
                <a:spcPct val="90000"/>
              </a:lnSpc>
            </a:pPr>
            <a:endParaRPr lang="en-US" sz="1100" dirty="0"/>
          </a:p>
          <a:p>
            <a:pPr>
              <a:lnSpc>
                <a:spcPct val="90000"/>
              </a:lnSpc>
            </a:pPr>
            <a:r>
              <a:rPr lang="en-US" dirty="0"/>
              <a:t> Non executable statement.</a:t>
            </a:r>
          </a:p>
          <a:p>
            <a:pPr>
              <a:lnSpc>
                <a:spcPct val="90000"/>
              </a:lnSpc>
            </a:pPr>
            <a:endParaRPr lang="en-US" sz="1100" dirty="0"/>
          </a:p>
          <a:p>
            <a:pPr>
              <a:lnSpc>
                <a:spcPct val="90000"/>
              </a:lnSpc>
            </a:pPr>
            <a:r>
              <a:rPr lang="en-US" dirty="0"/>
              <a:t> Always neglected by compiler.</a:t>
            </a:r>
          </a:p>
          <a:p>
            <a:pPr>
              <a:lnSpc>
                <a:spcPct val="90000"/>
              </a:lnSpc>
            </a:pPr>
            <a:endParaRPr lang="en-US" sz="1100" dirty="0"/>
          </a:p>
          <a:p>
            <a:pPr>
              <a:lnSpc>
                <a:spcPct val="90000"/>
              </a:lnSpc>
            </a:pPr>
            <a:r>
              <a:rPr lang="en-US" dirty="0"/>
              <a:t> Can be written anywhere and any number of times.</a:t>
            </a:r>
          </a:p>
          <a:p>
            <a:pPr>
              <a:lnSpc>
                <a:spcPct val="90000"/>
              </a:lnSpc>
            </a:pPr>
            <a:endParaRPr lang="en-US" sz="1100" dirty="0"/>
          </a:p>
          <a:p>
            <a:pPr>
              <a:lnSpc>
                <a:spcPct val="90000"/>
              </a:lnSpc>
            </a:pPr>
            <a:r>
              <a:rPr lang="en-US" dirty="0"/>
              <a:t> Use as many comments as possible.</a:t>
            </a:r>
          </a:p>
          <a:p>
            <a:endParaRPr lang="en-GB" dirty="0"/>
          </a:p>
        </p:txBody>
      </p:sp>
    </p:spTree>
    <p:extLst>
      <p:ext uri="{BB962C8B-B14F-4D97-AF65-F5344CB8AC3E}">
        <p14:creationId xmlns:p14="http://schemas.microsoft.com/office/powerpoint/2010/main" val="3502998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defRPr/>
            </a:pPr>
            <a:r>
              <a:rPr lang="en-US" sz="2400" dirty="0"/>
              <a:t>Single Line Comment</a:t>
            </a:r>
          </a:p>
          <a:p>
            <a:pPr>
              <a:defRPr/>
            </a:pPr>
            <a:r>
              <a:rPr lang="en-US" dirty="0"/>
              <a:t>starts with “</a:t>
            </a:r>
            <a:r>
              <a:rPr lang="en-US" sz="2400" b="1" dirty="0"/>
              <a:t>//</a:t>
            </a:r>
            <a:r>
              <a:rPr lang="en-US" dirty="0"/>
              <a:t>” symbol.</a:t>
            </a:r>
          </a:p>
          <a:p>
            <a:pPr>
              <a:defRPr/>
            </a:pPr>
            <a:r>
              <a:rPr lang="en-US" dirty="0"/>
              <a:t>Remaining line after “</a:t>
            </a:r>
            <a:r>
              <a:rPr lang="en-US" sz="2400" b="1" dirty="0"/>
              <a:t>//</a:t>
            </a:r>
            <a:r>
              <a:rPr lang="en-US" dirty="0"/>
              <a:t>” symbol is ignored by browser.</a:t>
            </a:r>
          </a:p>
          <a:p>
            <a:pPr>
              <a:defRPr/>
            </a:pPr>
            <a:r>
              <a:rPr lang="en-US" dirty="0"/>
              <a:t>End of Line is considered as End of the comment.</a:t>
            </a:r>
          </a:p>
          <a:p>
            <a:pPr marL="514350" indent="-514350">
              <a:buNone/>
              <a:defRPr/>
            </a:pPr>
            <a:endParaRPr lang="en-US" sz="1600" dirty="0"/>
          </a:p>
          <a:p>
            <a:pPr marL="514350" indent="-514350">
              <a:buNone/>
              <a:defRPr/>
            </a:pPr>
            <a:r>
              <a:rPr lang="en-US" sz="2400" dirty="0"/>
              <a:t>2. Multiple Line Comment (Block Comment)</a:t>
            </a:r>
          </a:p>
          <a:p>
            <a:pPr>
              <a:defRPr/>
            </a:pPr>
            <a:r>
              <a:rPr lang="en-US" dirty="0"/>
              <a:t>starts with “</a:t>
            </a:r>
            <a:r>
              <a:rPr lang="en-US" sz="2400" b="1" dirty="0"/>
              <a:t>/*</a:t>
            </a:r>
            <a:r>
              <a:rPr lang="en-US" dirty="0"/>
              <a:t>” symbol.</a:t>
            </a:r>
          </a:p>
          <a:p>
            <a:pPr>
              <a:defRPr/>
            </a:pPr>
            <a:r>
              <a:rPr lang="en-US" dirty="0"/>
              <a:t>ends with “</a:t>
            </a:r>
            <a:r>
              <a:rPr lang="en-US" sz="2400" b="1" dirty="0"/>
              <a:t>*/</a:t>
            </a:r>
            <a:r>
              <a:rPr lang="en-US" dirty="0"/>
              <a:t>” symbol.</a:t>
            </a:r>
          </a:p>
          <a:p>
            <a:endParaRPr lang="en-GB" dirty="0"/>
          </a:p>
        </p:txBody>
      </p:sp>
    </p:spTree>
    <p:extLst>
      <p:ext uri="{BB962C8B-B14F-4D97-AF65-F5344CB8AC3E}">
        <p14:creationId xmlns:p14="http://schemas.microsoft.com/office/powerpoint/2010/main" val="3469284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endParaRPr lang="en-GB" dirty="0"/>
          </a:p>
        </p:txBody>
      </p:sp>
      <p:sp>
        <p:nvSpPr>
          <p:cNvPr id="3" name="Content Placeholder 2"/>
          <p:cNvSpPr>
            <a:spLocks noGrp="1"/>
          </p:cNvSpPr>
          <p:nvPr>
            <p:ph idx="1"/>
          </p:nvPr>
        </p:nvSpPr>
        <p:spPr/>
        <p:txBody>
          <a:bodyPr>
            <a:normAutofit/>
          </a:bodyPr>
          <a:lstStyle/>
          <a:p>
            <a:r>
              <a:rPr lang="en-US" dirty="0"/>
              <a:t>Example:</a:t>
            </a:r>
            <a:endParaRPr lang="en-GB" dirty="0"/>
          </a:p>
          <a:p>
            <a:pPr marL="0" indent="0">
              <a:buNone/>
            </a:pPr>
            <a:r>
              <a:rPr lang="en-GB" dirty="0"/>
              <a:t>&lt;?</a:t>
            </a:r>
            <a:r>
              <a:rPr lang="en-GB" dirty="0" err="1"/>
              <a:t>php</a:t>
            </a:r>
            <a:br>
              <a:rPr lang="en-GB" dirty="0"/>
            </a:br>
            <a:r>
              <a:rPr lang="en-GB" dirty="0"/>
              <a:t>    echo 'This is a test'; // This is a one-line </a:t>
            </a:r>
            <a:r>
              <a:rPr lang="en-GB" dirty="0" err="1"/>
              <a:t>c++</a:t>
            </a:r>
            <a:r>
              <a:rPr lang="en-GB" dirty="0"/>
              <a:t> style comment</a:t>
            </a:r>
            <a:br>
              <a:rPr lang="en-GB" dirty="0"/>
            </a:br>
            <a:r>
              <a:rPr lang="en-GB" dirty="0"/>
              <a:t>    /* This is a multi line comment</a:t>
            </a:r>
            <a:br>
              <a:rPr lang="en-GB" dirty="0"/>
            </a:br>
            <a:r>
              <a:rPr lang="en-GB" dirty="0"/>
              <a:t>       yet another line of comment */</a:t>
            </a:r>
            <a:br>
              <a:rPr lang="en-GB" dirty="0"/>
            </a:br>
            <a:r>
              <a:rPr lang="en-GB" dirty="0"/>
              <a:t>    echo 'This is yet another test';</a:t>
            </a:r>
            <a:br>
              <a:rPr lang="en-GB" dirty="0"/>
            </a:br>
            <a:r>
              <a:rPr lang="en-GB" dirty="0"/>
              <a:t>    echo 'One Final Test'; # This is a one-line shell-style comment</a:t>
            </a:r>
            <a:br>
              <a:rPr lang="en-GB" dirty="0"/>
            </a:br>
            <a:r>
              <a:rPr lang="en-GB" dirty="0"/>
              <a:t>?&gt;</a:t>
            </a:r>
          </a:p>
        </p:txBody>
      </p:sp>
    </p:spTree>
    <p:extLst>
      <p:ext uri="{BB962C8B-B14F-4D97-AF65-F5344CB8AC3E}">
        <p14:creationId xmlns:p14="http://schemas.microsoft.com/office/powerpoint/2010/main" val="3304337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endParaRPr lang="en-GB" dirty="0"/>
          </a:p>
        </p:txBody>
      </p:sp>
      <p:sp>
        <p:nvSpPr>
          <p:cNvPr id="3" name="Content Placeholder 2"/>
          <p:cNvSpPr>
            <a:spLocks noGrp="1"/>
          </p:cNvSpPr>
          <p:nvPr>
            <p:ph idx="1"/>
          </p:nvPr>
        </p:nvSpPr>
        <p:spPr/>
        <p:txBody>
          <a:bodyPr>
            <a:normAutofit/>
          </a:bodyPr>
          <a:lstStyle/>
          <a:p>
            <a:r>
              <a:rPr lang="en-GB" dirty="0"/>
              <a:t>PHP supports ten primitive types.</a:t>
            </a:r>
          </a:p>
          <a:p>
            <a:r>
              <a:rPr lang="en-GB" dirty="0"/>
              <a:t>Four scalar types:</a:t>
            </a:r>
          </a:p>
          <a:p>
            <a:r>
              <a:rPr lang="en-GB" dirty="0" err="1">
                <a:hlinkClick r:id="rId2"/>
              </a:rPr>
              <a:t>boolean</a:t>
            </a:r>
            <a:endParaRPr lang="en-GB" dirty="0"/>
          </a:p>
          <a:p>
            <a:r>
              <a:rPr lang="en-GB" dirty="0">
                <a:hlinkClick r:id="rId3"/>
              </a:rPr>
              <a:t>integer</a:t>
            </a:r>
            <a:endParaRPr lang="en-GB" dirty="0"/>
          </a:p>
          <a:p>
            <a:r>
              <a:rPr lang="en-GB" dirty="0">
                <a:hlinkClick r:id="rId4"/>
              </a:rPr>
              <a:t>float</a:t>
            </a:r>
            <a:r>
              <a:rPr lang="en-GB" dirty="0"/>
              <a:t> (floating-point number, aka </a:t>
            </a:r>
            <a:r>
              <a:rPr lang="en-GB" dirty="0">
                <a:hlinkClick r:id="rId4"/>
              </a:rPr>
              <a:t>double</a:t>
            </a:r>
            <a:r>
              <a:rPr lang="en-GB" dirty="0"/>
              <a:t>)</a:t>
            </a:r>
          </a:p>
          <a:p>
            <a:r>
              <a:rPr lang="en-GB" dirty="0">
                <a:hlinkClick r:id="rId5"/>
              </a:rPr>
              <a:t>string</a:t>
            </a:r>
            <a:endParaRPr lang="en-GB" dirty="0"/>
          </a:p>
        </p:txBody>
      </p:sp>
    </p:spTree>
    <p:extLst>
      <p:ext uri="{BB962C8B-B14F-4D97-AF65-F5344CB8AC3E}">
        <p14:creationId xmlns:p14="http://schemas.microsoft.com/office/powerpoint/2010/main" val="249316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br>
              <a:rPr lang="en-US" dirty="0"/>
            </a:br>
            <a:r>
              <a:rPr lang="en-GB" sz="2800" dirty="0" err="1">
                <a:hlinkClick r:id="rId2"/>
              </a:rPr>
              <a:t>boolean</a:t>
            </a:r>
            <a:endParaRPr lang="en-GB" dirty="0"/>
          </a:p>
        </p:txBody>
      </p:sp>
      <p:sp>
        <p:nvSpPr>
          <p:cNvPr id="3" name="Content Placeholder 2"/>
          <p:cNvSpPr>
            <a:spLocks noGrp="1"/>
          </p:cNvSpPr>
          <p:nvPr>
            <p:ph idx="1"/>
          </p:nvPr>
        </p:nvSpPr>
        <p:spPr>
          <a:xfrm>
            <a:off x="1451579" y="1853754"/>
            <a:ext cx="9603275" cy="4256101"/>
          </a:xfrm>
        </p:spPr>
        <p:txBody>
          <a:bodyPr>
            <a:normAutofit/>
          </a:bodyPr>
          <a:lstStyle/>
          <a:p>
            <a:r>
              <a:rPr lang="en-GB" dirty="0"/>
              <a:t>This is the simplest type.  </a:t>
            </a:r>
          </a:p>
          <a:p>
            <a:r>
              <a:rPr lang="en-GB" dirty="0"/>
              <a:t>A </a:t>
            </a:r>
            <a:r>
              <a:rPr lang="en-GB" dirty="0" err="1">
                <a:hlinkClick r:id="rId2"/>
              </a:rPr>
              <a:t>boolean</a:t>
            </a:r>
            <a:r>
              <a:rPr lang="en-GB" dirty="0"/>
              <a:t> expresses a truth value.</a:t>
            </a:r>
          </a:p>
          <a:p>
            <a:r>
              <a:rPr lang="en-US" dirty="0"/>
              <a:t>It can be either </a:t>
            </a:r>
            <a:r>
              <a:rPr lang="en-US" b="1" dirty="0"/>
              <a:t>TRUE</a:t>
            </a:r>
            <a:r>
              <a:rPr lang="en-US" dirty="0"/>
              <a:t> or </a:t>
            </a:r>
            <a:r>
              <a:rPr lang="en-US" b="1" dirty="0"/>
              <a:t>FALASE</a:t>
            </a:r>
            <a:r>
              <a:rPr lang="en-US" dirty="0"/>
              <a:t>. </a:t>
            </a:r>
          </a:p>
          <a:p>
            <a:r>
              <a:rPr lang="en-GB" dirty="0"/>
              <a:t>Both are case-insensitive.</a:t>
            </a:r>
          </a:p>
          <a:p>
            <a:r>
              <a:rPr lang="en-US" dirty="0"/>
              <a:t>Example: </a:t>
            </a:r>
            <a:endParaRPr lang="en-GB" dirty="0"/>
          </a:p>
          <a:p>
            <a:pPr marL="0" indent="0">
              <a:buNone/>
            </a:pPr>
            <a:r>
              <a:rPr lang="en-GB" dirty="0"/>
              <a:t>&lt;?</a:t>
            </a:r>
            <a:r>
              <a:rPr lang="en-GB" dirty="0" err="1"/>
              <a:t>php</a:t>
            </a:r>
            <a:br>
              <a:rPr lang="en-GB" dirty="0"/>
            </a:br>
            <a:r>
              <a:rPr lang="en-GB" dirty="0"/>
              <a:t>$status = True; // assign the value TRUE to $status</a:t>
            </a:r>
            <a:br>
              <a:rPr lang="en-GB" dirty="0"/>
            </a:br>
            <a:r>
              <a:rPr lang="en-GB" dirty="0"/>
              <a:t>?&gt;</a:t>
            </a:r>
          </a:p>
        </p:txBody>
      </p:sp>
    </p:spTree>
    <p:extLst>
      <p:ext uri="{BB962C8B-B14F-4D97-AF65-F5344CB8AC3E}">
        <p14:creationId xmlns:p14="http://schemas.microsoft.com/office/powerpoint/2010/main" val="355782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br>
              <a:rPr lang="en-US" dirty="0"/>
            </a:br>
            <a:r>
              <a:rPr lang="en-GB" sz="2800" dirty="0">
                <a:hlinkClick r:id="rId2"/>
              </a:rPr>
              <a:t>integer</a:t>
            </a:r>
            <a:endParaRPr lang="en-GB" dirty="0"/>
          </a:p>
        </p:txBody>
      </p:sp>
      <p:sp>
        <p:nvSpPr>
          <p:cNvPr id="3" name="Content Placeholder 2"/>
          <p:cNvSpPr>
            <a:spLocks noGrp="1"/>
          </p:cNvSpPr>
          <p:nvPr>
            <p:ph idx="1"/>
          </p:nvPr>
        </p:nvSpPr>
        <p:spPr>
          <a:xfrm>
            <a:off x="1451579" y="1853754"/>
            <a:ext cx="9603275" cy="4256101"/>
          </a:xfrm>
        </p:spPr>
        <p:txBody>
          <a:bodyPr>
            <a:normAutofit fontScale="92500" lnSpcReduction="20000"/>
          </a:bodyPr>
          <a:lstStyle/>
          <a:p>
            <a:r>
              <a:rPr lang="en-GB" dirty="0"/>
              <a:t>An </a:t>
            </a:r>
            <a:r>
              <a:rPr lang="en-GB" dirty="0">
                <a:hlinkClick r:id="rId2"/>
              </a:rPr>
              <a:t>integer</a:t>
            </a:r>
            <a:r>
              <a:rPr lang="en-GB" dirty="0"/>
              <a:t> is a number of the set ℤ = {..., -2, -1, 0, 1, 2, ...}. </a:t>
            </a:r>
          </a:p>
          <a:p>
            <a:r>
              <a:rPr lang="en-GB" dirty="0">
                <a:hlinkClick r:id="rId2"/>
              </a:rPr>
              <a:t>Integer</a:t>
            </a:r>
            <a:r>
              <a:rPr lang="en-GB" dirty="0"/>
              <a:t>s can be specified in decimal (base 10), hexadecimal (base 16), octal (base 8) or binary (base 2) notation, optionally preceded by a sign (- or +).</a:t>
            </a:r>
          </a:p>
          <a:p>
            <a:r>
              <a:rPr lang="en-GB" dirty="0"/>
              <a:t>To use octal notation, precede the number with a </a:t>
            </a:r>
            <a:r>
              <a:rPr lang="en-GB" i="1" dirty="0"/>
              <a:t>0</a:t>
            </a:r>
            <a:r>
              <a:rPr lang="en-GB" dirty="0"/>
              <a:t> (zero). To use hexadecimal notation precede the number with </a:t>
            </a:r>
            <a:r>
              <a:rPr lang="en-GB" i="1" dirty="0"/>
              <a:t>0x</a:t>
            </a:r>
            <a:r>
              <a:rPr lang="en-GB" dirty="0"/>
              <a:t>. To use binary notation precede the number with </a:t>
            </a:r>
            <a:r>
              <a:rPr lang="en-GB" i="1" dirty="0"/>
              <a:t>0b</a:t>
            </a:r>
            <a:r>
              <a:rPr lang="en-GB" dirty="0"/>
              <a:t>.</a:t>
            </a:r>
          </a:p>
          <a:p>
            <a:r>
              <a:rPr lang="en-GB" dirty="0"/>
              <a:t>&lt;?</a:t>
            </a:r>
            <a:r>
              <a:rPr lang="en-GB" dirty="0" err="1"/>
              <a:t>php</a:t>
            </a:r>
            <a:br>
              <a:rPr lang="en-GB" dirty="0"/>
            </a:br>
            <a:r>
              <a:rPr lang="en-GB" dirty="0"/>
              <a:t>$a = 1234; // decimal number</a:t>
            </a:r>
            <a:br>
              <a:rPr lang="en-GB" dirty="0"/>
            </a:br>
            <a:r>
              <a:rPr lang="en-GB" dirty="0"/>
              <a:t>$a = -123; // a negative number</a:t>
            </a:r>
            <a:br>
              <a:rPr lang="en-GB" dirty="0"/>
            </a:br>
            <a:r>
              <a:rPr lang="en-GB" dirty="0"/>
              <a:t>$a = 0123; // octal number (equivalent to 83 decimal)</a:t>
            </a:r>
            <a:br>
              <a:rPr lang="en-GB" dirty="0"/>
            </a:br>
            <a:r>
              <a:rPr lang="en-GB" dirty="0"/>
              <a:t>$a = 0x1A; // hexadecimal number (equivalent to 26 decimal)</a:t>
            </a:r>
            <a:br>
              <a:rPr lang="en-GB" dirty="0"/>
            </a:br>
            <a:r>
              <a:rPr lang="en-GB" dirty="0"/>
              <a:t>$a = 0b11111111; // binary number (equivalent to 255 decimal)</a:t>
            </a:r>
            <a:br>
              <a:rPr lang="en-GB" dirty="0"/>
            </a:br>
            <a:r>
              <a:rPr lang="en-GB" dirty="0"/>
              <a:t>?&gt;</a:t>
            </a:r>
          </a:p>
        </p:txBody>
      </p:sp>
    </p:spTree>
    <p:extLst>
      <p:ext uri="{BB962C8B-B14F-4D97-AF65-F5344CB8AC3E}">
        <p14:creationId xmlns:p14="http://schemas.microsoft.com/office/powerpoint/2010/main" val="1303841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br>
              <a:rPr lang="en-US" dirty="0"/>
            </a:br>
            <a:r>
              <a:rPr lang="en-GB" sz="2800" dirty="0">
                <a:hlinkClick r:id="rId2"/>
              </a:rPr>
              <a:t>integer</a:t>
            </a:r>
            <a:endParaRPr lang="en-GB" dirty="0"/>
          </a:p>
        </p:txBody>
      </p:sp>
      <p:sp>
        <p:nvSpPr>
          <p:cNvPr id="3" name="Content Placeholder 2"/>
          <p:cNvSpPr>
            <a:spLocks noGrp="1"/>
          </p:cNvSpPr>
          <p:nvPr>
            <p:ph idx="1"/>
          </p:nvPr>
        </p:nvSpPr>
        <p:spPr/>
        <p:txBody>
          <a:bodyPr>
            <a:normAutofit fontScale="92500" lnSpcReduction="20000"/>
          </a:bodyPr>
          <a:lstStyle/>
          <a:p>
            <a:r>
              <a:rPr lang="en-GB" dirty="0"/>
              <a:t>The size of an </a:t>
            </a:r>
            <a:r>
              <a:rPr lang="en-GB" dirty="0">
                <a:hlinkClick r:id="rId2"/>
              </a:rPr>
              <a:t>integer</a:t>
            </a:r>
            <a:r>
              <a:rPr lang="en-GB" dirty="0"/>
              <a:t> is platform-dependent, although a maximum value of about two billion is the usual value (that's 32 bits signed).</a:t>
            </a:r>
          </a:p>
          <a:p>
            <a:r>
              <a:rPr lang="en-GB" dirty="0"/>
              <a:t>There is no </a:t>
            </a:r>
            <a:r>
              <a:rPr lang="en-GB" dirty="0">
                <a:hlinkClick r:id="rId2"/>
              </a:rPr>
              <a:t>integer</a:t>
            </a:r>
            <a:r>
              <a:rPr lang="en-GB" dirty="0"/>
              <a:t> division operator in PHP. </a:t>
            </a:r>
            <a:r>
              <a:rPr lang="en-GB" i="1" dirty="0"/>
              <a:t>1/2</a:t>
            </a:r>
            <a:r>
              <a:rPr lang="en-GB" dirty="0"/>
              <a:t> yields the </a:t>
            </a:r>
            <a:r>
              <a:rPr lang="en-GB" dirty="0">
                <a:hlinkClick r:id="rId3"/>
              </a:rPr>
              <a:t>float</a:t>
            </a:r>
            <a:r>
              <a:rPr lang="en-GB" dirty="0"/>
              <a:t> </a:t>
            </a:r>
            <a:r>
              <a:rPr lang="en-GB" i="1" dirty="0"/>
              <a:t>0.5</a:t>
            </a:r>
            <a:r>
              <a:rPr lang="en-GB" dirty="0"/>
              <a:t>. The value can be casted to an </a:t>
            </a:r>
            <a:r>
              <a:rPr lang="en-GB" dirty="0">
                <a:hlinkClick r:id="rId2"/>
              </a:rPr>
              <a:t>integer</a:t>
            </a:r>
            <a:r>
              <a:rPr lang="en-GB" dirty="0"/>
              <a:t> to round it towards zero, or the </a:t>
            </a:r>
            <a:r>
              <a:rPr lang="en-GB" dirty="0">
                <a:hlinkClick r:id="rId4"/>
              </a:rPr>
              <a:t>round()</a:t>
            </a:r>
            <a:r>
              <a:rPr lang="en-GB" dirty="0"/>
              <a:t> function provides finer control over rounding.</a:t>
            </a:r>
          </a:p>
          <a:p>
            <a:r>
              <a:rPr lang="en-GB" dirty="0"/>
              <a:t>&lt;?</a:t>
            </a:r>
            <a:r>
              <a:rPr lang="en-GB" dirty="0" err="1"/>
              <a:t>php</a:t>
            </a:r>
            <a:br>
              <a:rPr lang="en-GB" dirty="0"/>
            </a:br>
            <a:r>
              <a:rPr lang="en-GB" dirty="0" err="1"/>
              <a:t>var_dump</a:t>
            </a:r>
            <a:r>
              <a:rPr lang="en-GB" dirty="0"/>
              <a:t>(25/7);         // float(3.5714285714286)</a:t>
            </a:r>
            <a:br>
              <a:rPr lang="en-GB" dirty="0"/>
            </a:br>
            <a:r>
              <a:rPr lang="en-GB" dirty="0" err="1"/>
              <a:t>var_dump</a:t>
            </a:r>
            <a:r>
              <a:rPr lang="en-GB" dirty="0"/>
              <a:t>((</a:t>
            </a:r>
            <a:r>
              <a:rPr lang="en-GB" dirty="0" err="1"/>
              <a:t>int</a:t>
            </a:r>
            <a:r>
              <a:rPr lang="en-GB" dirty="0"/>
              <a:t>) (25/7)); // </a:t>
            </a:r>
            <a:r>
              <a:rPr lang="en-GB" dirty="0" err="1"/>
              <a:t>int</a:t>
            </a:r>
            <a:r>
              <a:rPr lang="en-GB" dirty="0"/>
              <a:t>(3)</a:t>
            </a:r>
            <a:br>
              <a:rPr lang="en-GB" dirty="0"/>
            </a:br>
            <a:r>
              <a:rPr lang="en-GB" dirty="0" err="1"/>
              <a:t>var_dump</a:t>
            </a:r>
            <a:r>
              <a:rPr lang="en-GB" dirty="0"/>
              <a:t>(round(25/7));  // float(4)</a:t>
            </a:r>
            <a:br>
              <a:rPr lang="en-GB" dirty="0"/>
            </a:br>
            <a:r>
              <a:rPr lang="en-GB" dirty="0"/>
              <a:t>?&gt;</a:t>
            </a:r>
          </a:p>
        </p:txBody>
      </p:sp>
    </p:spTree>
    <p:extLst>
      <p:ext uri="{BB962C8B-B14F-4D97-AF65-F5344CB8AC3E}">
        <p14:creationId xmlns:p14="http://schemas.microsoft.com/office/powerpoint/2010/main" val="1081461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br>
              <a:rPr lang="en-US" dirty="0"/>
            </a:br>
            <a:r>
              <a:rPr lang="en-GB" sz="2800" dirty="0">
                <a:hlinkClick r:id="rId2"/>
              </a:rPr>
              <a:t>float</a:t>
            </a:r>
            <a:endParaRPr lang="en-GB" dirty="0"/>
          </a:p>
        </p:txBody>
      </p:sp>
      <p:sp>
        <p:nvSpPr>
          <p:cNvPr id="3" name="Content Placeholder 2"/>
          <p:cNvSpPr>
            <a:spLocks noGrp="1"/>
          </p:cNvSpPr>
          <p:nvPr>
            <p:ph idx="1"/>
          </p:nvPr>
        </p:nvSpPr>
        <p:spPr/>
        <p:txBody>
          <a:bodyPr>
            <a:normAutofit/>
          </a:bodyPr>
          <a:lstStyle/>
          <a:p>
            <a:r>
              <a:rPr lang="en-GB" dirty="0"/>
              <a:t>Floating point numbers (also known as "floats", "doubles", or "real numbers") </a:t>
            </a:r>
          </a:p>
          <a:p>
            <a:r>
              <a:rPr lang="en-GB" dirty="0"/>
              <a:t>It can be specified using any of the following syntaxes:</a:t>
            </a:r>
          </a:p>
          <a:p>
            <a:r>
              <a:rPr lang="en-GB" dirty="0"/>
              <a:t>&lt;?</a:t>
            </a:r>
            <a:r>
              <a:rPr lang="en-GB" dirty="0" err="1"/>
              <a:t>php</a:t>
            </a:r>
            <a:br>
              <a:rPr lang="en-GB" dirty="0"/>
            </a:br>
            <a:r>
              <a:rPr lang="en-GB" dirty="0"/>
              <a:t>$a = 1.234; </a:t>
            </a:r>
            <a:br>
              <a:rPr lang="en-GB" dirty="0"/>
            </a:br>
            <a:r>
              <a:rPr lang="en-GB" dirty="0"/>
              <a:t>$b = 1.2e3; </a:t>
            </a:r>
            <a:br>
              <a:rPr lang="en-GB" dirty="0"/>
            </a:br>
            <a:r>
              <a:rPr lang="en-GB" dirty="0"/>
              <a:t>$c = 7E-10;</a:t>
            </a:r>
            <a:br>
              <a:rPr lang="en-GB" dirty="0"/>
            </a:br>
            <a:r>
              <a:rPr lang="en-GB" dirty="0"/>
              <a:t>?&gt;</a:t>
            </a:r>
          </a:p>
        </p:txBody>
      </p:sp>
    </p:spTree>
    <p:extLst>
      <p:ext uri="{BB962C8B-B14F-4D97-AF65-F5344CB8AC3E}">
        <p14:creationId xmlns:p14="http://schemas.microsoft.com/office/powerpoint/2010/main" val="932975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br>
              <a:rPr lang="en-US" dirty="0"/>
            </a:br>
            <a:r>
              <a:rPr lang="en-GB" sz="2800" dirty="0">
                <a:hlinkClick r:id="rId2"/>
              </a:rPr>
              <a:t>string</a:t>
            </a:r>
            <a:endParaRPr lang="en-GB" dirty="0"/>
          </a:p>
        </p:txBody>
      </p:sp>
      <p:sp>
        <p:nvSpPr>
          <p:cNvPr id="3" name="Content Placeholder 2"/>
          <p:cNvSpPr>
            <a:spLocks noGrp="1"/>
          </p:cNvSpPr>
          <p:nvPr>
            <p:ph idx="1"/>
          </p:nvPr>
        </p:nvSpPr>
        <p:spPr/>
        <p:txBody>
          <a:bodyPr>
            <a:normAutofit/>
          </a:bodyPr>
          <a:lstStyle/>
          <a:p>
            <a:r>
              <a:rPr lang="en-GB" dirty="0"/>
              <a:t>A </a:t>
            </a:r>
            <a:r>
              <a:rPr lang="en-GB" dirty="0">
                <a:hlinkClick r:id="rId2"/>
              </a:rPr>
              <a:t>string</a:t>
            </a:r>
            <a:r>
              <a:rPr lang="en-GB" dirty="0"/>
              <a:t> is series of characters, where a character is the same as a byte. </a:t>
            </a:r>
          </a:p>
          <a:p>
            <a:r>
              <a:rPr lang="en-GB" dirty="0"/>
              <a:t>A </a:t>
            </a:r>
            <a:r>
              <a:rPr lang="en-GB" dirty="0">
                <a:hlinkClick r:id="rId2"/>
              </a:rPr>
              <a:t>string</a:t>
            </a:r>
            <a:r>
              <a:rPr lang="en-GB" dirty="0"/>
              <a:t> literal can be specified in four different ways:</a:t>
            </a:r>
          </a:p>
          <a:p>
            <a:r>
              <a:rPr lang="en-GB" dirty="0">
                <a:hlinkClick r:id="rId3"/>
              </a:rPr>
              <a:t>single quoted</a:t>
            </a:r>
            <a:endParaRPr lang="en-GB" dirty="0"/>
          </a:p>
          <a:p>
            <a:r>
              <a:rPr lang="en-GB" dirty="0">
                <a:hlinkClick r:id="rId4"/>
              </a:rPr>
              <a:t>double quoted</a:t>
            </a:r>
            <a:endParaRPr lang="en-GB" dirty="0"/>
          </a:p>
          <a:p>
            <a:r>
              <a:rPr lang="en-GB" dirty="0">
                <a:hlinkClick r:id="rId5"/>
              </a:rPr>
              <a:t>heredoc syntax</a:t>
            </a:r>
            <a:endParaRPr lang="en-GB" dirty="0"/>
          </a:p>
          <a:p>
            <a:r>
              <a:rPr lang="en-GB" dirty="0" err="1">
                <a:hlinkClick r:id="rId6"/>
              </a:rPr>
              <a:t>nowdoc</a:t>
            </a:r>
            <a:r>
              <a:rPr lang="en-GB" dirty="0">
                <a:hlinkClick r:id="rId6"/>
              </a:rPr>
              <a:t> syntax</a:t>
            </a:r>
            <a:endParaRPr lang="en-GB" dirty="0"/>
          </a:p>
          <a:p>
            <a:endParaRPr lang="en-GB" dirty="0"/>
          </a:p>
        </p:txBody>
      </p:sp>
    </p:spTree>
    <p:extLst>
      <p:ext uri="{BB962C8B-B14F-4D97-AF65-F5344CB8AC3E}">
        <p14:creationId xmlns:p14="http://schemas.microsoft.com/office/powerpoint/2010/main" val="1203270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br>
              <a:rPr lang="en-US" dirty="0"/>
            </a:br>
            <a:r>
              <a:rPr lang="en-GB" sz="2800" dirty="0">
                <a:hlinkClick r:id="rId2"/>
              </a:rPr>
              <a:t>string</a:t>
            </a:r>
            <a:endParaRPr lang="en-GB" dirty="0"/>
          </a:p>
        </p:txBody>
      </p:sp>
      <p:sp>
        <p:nvSpPr>
          <p:cNvPr id="3" name="Content Placeholder 2"/>
          <p:cNvSpPr>
            <a:spLocks noGrp="1"/>
          </p:cNvSpPr>
          <p:nvPr>
            <p:ph idx="1"/>
          </p:nvPr>
        </p:nvSpPr>
        <p:spPr/>
        <p:txBody>
          <a:bodyPr>
            <a:normAutofit/>
          </a:bodyPr>
          <a:lstStyle/>
          <a:p>
            <a:r>
              <a:rPr lang="en-GB" dirty="0">
                <a:hlinkClick r:id="rId3"/>
              </a:rPr>
              <a:t>single quoted</a:t>
            </a:r>
            <a:endParaRPr lang="en-GB" dirty="0"/>
          </a:p>
          <a:p>
            <a:r>
              <a:rPr lang="en-GB" dirty="0"/>
              <a:t>The simplest way to specify a </a:t>
            </a:r>
            <a:r>
              <a:rPr lang="en-GB" dirty="0">
                <a:hlinkClick r:id="rId2"/>
              </a:rPr>
              <a:t>string</a:t>
            </a:r>
            <a:r>
              <a:rPr lang="en-GB" dirty="0"/>
              <a:t> is to enclose it in single quotes (the character </a:t>
            </a:r>
            <a:r>
              <a:rPr lang="en-GB" i="1" dirty="0"/>
              <a:t>'</a:t>
            </a:r>
            <a:r>
              <a:rPr lang="en-GB" dirty="0"/>
              <a:t>).</a:t>
            </a:r>
          </a:p>
          <a:p>
            <a:r>
              <a:rPr lang="en-GB" dirty="0"/>
              <a:t>To specify a literal single quote, escape it with a backslash (</a:t>
            </a:r>
            <a:r>
              <a:rPr lang="en-GB" i="1" dirty="0"/>
              <a:t>\</a:t>
            </a:r>
            <a:r>
              <a:rPr lang="en-GB" dirty="0"/>
              <a:t>). To specify a literal backslash, double it (</a:t>
            </a:r>
            <a:r>
              <a:rPr lang="en-GB" i="1" dirty="0"/>
              <a:t>\\</a:t>
            </a:r>
            <a:r>
              <a:rPr lang="en-GB" dirty="0"/>
              <a:t>). All other instances of backslash will be treated as a literal backslash: this means that the other escape sequences you might be used to, such as </a:t>
            </a:r>
            <a:r>
              <a:rPr lang="en-GB" i="1" dirty="0"/>
              <a:t>\r</a:t>
            </a:r>
            <a:r>
              <a:rPr lang="en-GB" dirty="0"/>
              <a:t> or </a:t>
            </a:r>
            <a:r>
              <a:rPr lang="en-GB" i="1" dirty="0"/>
              <a:t>\n</a:t>
            </a:r>
            <a:r>
              <a:rPr lang="en-GB" dirty="0"/>
              <a:t>, will be output literally as specified rather than having any special meaning.</a:t>
            </a:r>
          </a:p>
          <a:p>
            <a:endParaRPr lang="en-GB" dirty="0"/>
          </a:p>
        </p:txBody>
      </p:sp>
    </p:spTree>
    <p:extLst>
      <p:ext uri="{BB962C8B-B14F-4D97-AF65-F5344CB8AC3E}">
        <p14:creationId xmlns:p14="http://schemas.microsoft.com/office/powerpoint/2010/main" val="137561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#1 An introductory example</a:t>
            </a:r>
          </a:p>
        </p:txBody>
      </p:sp>
      <p:sp>
        <p:nvSpPr>
          <p:cNvPr id="3" name="Content Placeholder 2"/>
          <p:cNvSpPr>
            <a:spLocks noGrp="1"/>
          </p:cNvSpPr>
          <p:nvPr>
            <p:ph idx="1"/>
          </p:nvPr>
        </p:nvSpPr>
        <p:spPr/>
        <p:txBody>
          <a:bodyPr>
            <a:normAutofit fontScale="77500" lnSpcReduction="20000"/>
          </a:bodyPr>
          <a:lstStyle/>
          <a:p>
            <a:r>
              <a:rPr lang="en-GB" dirty="0">
                <a:latin typeface="Times New Roman" panose="02020603050405020304" pitchFamily="18" charset="0"/>
                <a:cs typeface="Times New Roman" panose="02020603050405020304" pitchFamily="18" charset="0"/>
              </a:rPr>
              <a:t>&lt;!DOCTYPE HTML&gt;</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&lt;html&gt;</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&lt;head&gt;</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&lt;title&gt;Example&lt;/title&gt;</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&lt;/head&gt;</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&lt;body&gt;</a:t>
            </a:r>
            <a:br>
              <a:rPr lang="en-GB" dirty="0">
                <a:latin typeface="Times New Roman" panose="02020603050405020304" pitchFamily="18" charset="0"/>
                <a:cs typeface="Times New Roman" panose="02020603050405020304" pitchFamily="18" charset="0"/>
              </a:rPr>
            </a:b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&lt;?</a:t>
            </a:r>
            <a:r>
              <a:rPr lang="en-GB" dirty="0" err="1">
                <a:latin typeface="Times New Roman" panose="02020603050405020304" pitchFamily="18" charset="0"/>
                <a:cs typeface="Times New Roman" panose="02020603050405020304" pitchFamily="18" charset="0"/>
              </a:rPr>
              <a:t>php</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echo "Hi, I'm a PHP script!";</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?&gt;</a:t>
            </a:r>
            <a:br>
              <a:rPr lang="en-GB" dirty="0">
                <a:latin typeface="Times New Roman" panose="02020603050405020304" pitchFamily="18" charset="0"/>
                <a:cs typeface="Times New Roman" panose="02020603050405020304" pitchFamily="18" charset="0"/>
              </a:rPr>
            </a:b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&lt;/body&gt;</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&lt;/html&gt;</a:t>
            </a:r>
          </a:p>
        </p:txBody>
      </p:sp>
    </p:spTree>
    <p:extLst>
      <p:ext uri="{BB962C8B-B14F-4D97-AF65-F5344CB8AC3E}">
        <p14:creationId xmlns:p14="http://schemas.microsoft.com/office/powerpoint/2010/main" val="179676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br>
              <a:rPr lang="en-US" dirty="0"/>
            </a:br>
            <a:r>
              <a:rPr lang="en-GB" sz="2800" dirty="0">
                <a:hlinkClick r:id="rId2"/>
              </a:rPr>
              <a:t>string</a:t>
            </a:r>
            <a:endParaRPr lang="en-GB" dirty="0"/>
          </a:p>
        </p:txBody>
      </p:sp>
      <p:sp>
        <p:nvSpPr>
          <p:cNvPr id="3" name="Content Placeholder 2"/>
          <p:cNvSpPr>
            <a:spLocks noGrp="1"/>
          </p:cNvSpPr>
          <p:nvPr>
            <p:ph idx="1"/>
          </p:nvPr>
        </p:nvSpPr>
        <p:spPr>
          <a:xfrm>
            <a:off x="1451579" y="1853754"/>
            <a:ext cx="9603275" cy="4269955"/>
          </a:xfrm>
        </p:spPr>
        <p:txBody>
          <a:bodyPr>
            <a:normAutofit fontScale="77500" lnSpcReduction="20000"/>
          </a:bodyPr>
          <a:lstStyle/>
          <a:p>
            <a:r>
              <a:rPr lang="en-GB" dirty="0">
                <a:hlinkClick r:id="rId3"/>
              </a:rPr>
              <a:t>single quoted</a:t>
            </a:r>
            <a:endParaRPr lang="en-GB" dirty="0"/>
          </a:p>
          <a:p>
            <a:r>
              <a:rPr lang="en-GB" dirty="0"/>
              <a:t>&lt;?</a:t>
            </a:r>
            <a:r>
              <a:rPr lang="en-GB" dirty="0" err="1"/>
              <a:t>php</a:t>
            </a:r>
            <a:br>
              <a:rPr lang="en-GB" dirty="0"/>
            </a:br>
            <a:r>
              <a:rPr lang="en-GB" dirty="0"/>
              <a:t>echo 'this is a simple string';</a:t>
            </a:r>
            <a:br>
              <a:rPr lang="en-GB" dirty="0"/>
            </a:br>
            <a:br>
              <a:rPr lang="en-GB" dirty="0"/>
            </a:br>
            <a:r>
              <a:rPr lang="en-GB" dirty="0"/>
              <a:t>// Outputs: Arnold once said: "I'll be back"</a:t>
            </a:r>
            <a:br>
              <a:rPr lang="en-GB" dirty="0"/>
            </a:br>
            <a:r>
              <a:rPr lang="en-GB" dirty="0"/>
              <a:t>echo 'Arnold once said: "I\'ll be back"';</a:t>
            </a:r>
            <a:br>
              <a:rPr lang="en-GB" dirty="0"/>
            </a:br>
            <a:br>
              <a:rPr lang="en-GB" dirty="0"/>
            </a:br>
            <a:r>
              <a:rPr lang="en-GB" dirty="0"/>
              <a:t>// Outputs: You deleted C:\*.*?</a:t>
            </a:r>
            <a:br>
              <a:rPr lang="en-GB" dirty="0"/>
            </a:br>
            <a:r>
              <a:rPr lang="en-GB" dirty="0"/>
              <a:t>echo 'You deleted C:\\*.*?';</a:t>
            </a:r>
            <a:br>
              <a:rPr lang="en-GB" dirty="0"/>
            </a:br>
            <a:br>
              <a:rPr lang="en-GB" dirty="0"/>
            </a:br>
            <a:r>
              <a:rPr lang="en-GB" dirty="0"/>
              <a:t>// Outputs: This will not expand: \n a newline</a:t>
            </a:r>
            <a:br>
              <a:rPr lang="en-GB" dirty="0"/>
            </a:br>
            <a:r>
              <a:rPr lang="en-GB" dirty="0"/>
              <a:t>echo 'This will not expand: \n a newline';</a:t>
            </a:r>
            <a:br>
              <a:rPr lang="en-GB" dirty="0"/>
            </a:br>
            <a:br>
              <a:rPr lang="en-GB" dirty="0"/>
            </a:br>
            <a:r>
              <a:rPr lang="en-GB" dirty="0"/>
              <a:t>// Outputs: Variables do not $expand $either</a:t>
            </a:r>
            <a:br>
              <a:rPr lang="en-GB" dirty="0"/>
            </a:br>
            <a:r>
              <a:rPr lang="en-GB" dirty="0"/>
              <a:t>echo 'Variables do not $expand $either';</a:t>
            </a:r>
            <a:br>
              <a:rPr lang="en-GB" dirty="0"/>
            </a:br>
            <a:r>
              <a:rPr lang="en-GB" dirty="0"/>
              <a:t>?&gt;</a:t>
            </a:r>
          </a:p>
        </p:txBody>
      </p:sp>
    </p:spTree>
    <p:extLst>
      <p:ext uri="{BB962C8B-B14F-4D97-AF65-F5344CB8AC3E}">
        <p14:creationId xmlns:p14="http://schemas.microsoft.com/office/powerpoint/2010/main" val="2971881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br>
              <a:rPr lang="en-US" dirty="0"/>
            </a:br>
            <a:r>
              <a:rPr lang="en-GB" sz="2800" dirty="0">
                <a:hlinkClick r:id="rId2"/>
              </a:rPr>
              <a:t>string</a:t>
            </a:r>
            <a:endParaRPr lang="en-GB" dirty="0"/>
          </a:p>
        </p:txBody>
      </p:sp>
      <p:sp>
        <p:nvSpPr>
          <p:cNvPr id="3" name="Content Placeholder 2"/>
          <p:cNvSpPr>
            <a:spLocks noGrp="1"/>
          </p:cNvSpPr>
          <p:nvPr>
            <p:ph idx="1"/>
          </p:nvPr>
        </p:nvSpPr>
        <p:spPr>
          <a:xfrm>
            <a:off x="1451579" y="1853754"/>
            <a:ext cx="9603275" cy="4269955"/>
          </a:xfrm>
        </p:spPr>
        <p:txBody>
          <a:bodyPr>
            <a:normAutofit/>
          </a:bodyPr>
          <a:lstStyle/>
          <a:p>
            <a:r>
              <a:rPr lang="en-GB" dirty="0"/>
              <a:t>Double quoted</a:t>
            </a:r>
          </a:p>
          <a:p>
            <a:r>
              <a:rPr lang="en-GB" dirty="0"/>
              <a:t>If the </a:t>
            </a:r>
            <a:r>
              <a:rPr lang="en-GB" dirty="0">
                <a:hlinkClick r:id="rId2"/>
              </a:rPr>
              <a:t>string</a:t>
            </a:r>
            <a:r>
              <a:rPr lang="en-GB" dirty="0"/>
              <a:t> is enclosed in double-quotes ("), PHP will interpret the following escape sequences for special characters:</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661314761"/>
              </p:ext>
            </p:extLst>
          </p:nvPr>
        </p:nvGraphicFramePr>
        <p:xfrm>
          <a:off x="1773382" y="3242384"/>
          <a:ext cx="7855528" cy="2687360"/>
        </p:xfrm>
        <a:graphic>
          <a:graphicData uri="http://schemas.openxmlformats.org/drawingml/2006/table">
            <a:tbl>
              <a:tblPr/>
              <a:tblGrid>
                <a:gridCol w="3927764">
                  <a:extLst>
                    <a:ext uri="{9D8B030D-6E8A-4147-A177-3AD203B41FA5}">
                      <a16:colId xmlns:a16="http://schemas.microsoft.com/office/drawing/2014/main" val="2952536440"/>
                    </a:ext>
                  </a:extLst>
                </a:gridCol>
                <a:gridCol w="3927764">
                  <a:extLst>
                    <a:ext uri="{9D8B030D-6E8A-4147-A177-3AD203B41FA5}">
                      <a16:colId xmlns:a16="http://schemas.microsoft.com/office/drawing/2014/main" val="2378284437"/>
                    </a:ext>
                  </a:extLst>
                </a:gridCol>
              </a:tblGrid>
              <a:tr h="334241">
                <a:tc gridSpan="2">
                  <a:txBody>
                    <a:bodyPr/>
                    <a:lstStyle/>
                    <a:p>
                      <a:r>
                        <a:rPr lang="en-GB" sz="1800" dirty="0"/>
                        <a:t>Escaped characters</a:t>
                      </a:r>
                    </a:p>
                  </a:txBody>
                  <a:tcPr marL="61601" marR="61601" marT="30800" marB="30800" anchor="ctr">
                    <a:solidFill>
                      <a:srgbClr val="F2F2F2"/>
                    </a:solidFill>
                  </a:tcPr>
                </a:tc>
                <a:tc hMerge="1">
                  <a:txBody>
                    <a:bodyPr/>
                    <a:lstStyle/>
                    <a:p>
                      <a:endParaRPr lang="en-GB"/>
                    </a:p>
                  </a:txBody>
                  <a:tcPr/>
                </a:tc>
                <a:extLst>
                  <a:ext uri="{0D108BD9-81ED-4DB2-BD59-A6C34878D82A}">
                    <a16:rowId xmlns:a16="http://schemas.microsoft.com/office/drawing/2014/main" val="3989416270"/>
                  </a:ext>
                </a:extLst>
              </a:tr>
              <a:tr h="334241">
                <a:tc>
                  <a:txBody>
                    <a:bodyPr/>
                    <a:lstStyle/>
                    <a:p>
                      <a:pPr algn="l"/>
                      <a:r>
                        <a:rPr lang="en-GB" sz="1800">
                          <a:effectLst/>
                        </a:rPr>
                        <a:t>Sequence</a:t>
                      </a:r>
                    </a:p>
                  </a:txBody>
                  <a:tcPr marL="61601" marR="61601" marT="30800" marB="30800" anchor="ctr">
                    <a:lnL w="9525" cap="flat" cmpd="sng" algn="ctr">
                      <a:solidFill>
                        <a:srgbClr val="C4C9DF"/>
                      </a:solidFill>
                      <a:prstDash val="solid"/>
                      <a:round/>
                      <a:headEnd type="none" w="med" len="med"/>
                      <a:tailEnd type="none" w="med" len="med"/>
                    </a:lnL>
                    <a:lnR w="9525" cap="flat" cmpd="sng" algn="ctr">
                      <a:solidFill>
                        <a:srgbClr val="C4C9DF"/>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C4C9DF"/>
                    </a:solidFill>
                  </a:tcPr>
                </a:tc>
                <a:tc>
                  <a:txBody>
                    <a:bodyPr/>
                    <a:lstStyle/>
                    <a:p>
                      <a:pPr algn="l"/>
                      <a:r>
                        <a:rPr lang="en-GB" sz="1800">
                          <a:effectLst/>
                        </a:rPr>
                        <a:t>Meaning</a:t>
                      </a:r>
                    </a:p>
                  </a:txBody>
                  <a:tcPr marL="61601" marR="61601" marT="30800" marB="30800" anchor="ctr">
                    <a:lnL w="9525" cap="flat" cmpd="sng" algn="ctr">
                      <a:solidFill>
                        <a:srgbClr val="C4C9DF"/>
                      </a:solidFill>
                      <a:prstDash val="solid"/>
                      <a:round/>
                      <a:headEnd type="none" w="med" len="med"/>
                      <a:tailEnd type="none" w="med" len="med"/>
                    </a:lnL>
                    <a:lnR w="9525" cap="flat" cmpd="sng" algn="ctr">
                      <a:solidFill>
                        <a:srgbClr val="C4C9DF"/>
                      </a:solidFill>
                      <a:prstDash val="solid"/>
                      <a:round/>
                      <a:headEnd type="none" w="med" len="med"/>
                      <a:tailEnd type="none" w="med" len="med"/>
                    </a:lnR>
                    <a:lnT w="9525" cap="flat" cmpd="sng" algn="ctr">
                      <a:solidFill>
                        <a:srgbClr val="C4C9DF"/>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4C9DF"/>
                    </a:solidFill>
                  </a:tcPr>
                </a:tc>
                <a:extLst>
                  <a:ext uri="{0D108BD9-81ED-4DB2-BD59-A6C34878D82A}">
                    <a16:rowId xmlns:a16="http://schemas.microsoft.com/office/drawing/2014/main" val="1314055206"/>
                  </a:ext>
                </a:extLst>
              </a:tr>
              <a:tr h="334241">
                <a:tc>
                  <a:txBody>
                    <a:bodyPr/>
                    <a:lstStyle/>
                    <a:p>
                      <a:pPr fontAlgn="t"/>
                      <a:r>
                        <a:rPr lang="en-GB" sz="1800" b="0" i="1">
                          <a:effectLst/>
                        </a:rPr>
                        <a:t>\n</a:t>
                      </a:r>
                      <a:endParaRPr lang="en-GB" sz="1800">
                        <a:effectLst/>
                      </a:endParaRPr>
                    </a:p>
                  </a:txBody>
                  <a:tcPr marL="61601" marR="61601" marT="30800" marB="308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800" dirty="0">
                          <a:effectLst/>
                        </a:rPr>
                        <a:t>Linefeed</a:t>
                      </a:r>
                    </a:p>
                  </a:txBody>
                  <a:tcPr marL="61601" marR="61601" marT="30800" marB="308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95073119"/>
                  </a:ext>
                </a:extLst>
              </a:tr>
              <a:tr h="334241">
                <a:tc>
                  <a:txBody>
                    <a:bodyPr/>
                    <a:lstStyle/>
                    <a:p>
                      <a:pPr fontAlgn="t"/>
                      <a:r>
                        <a:rPr lang="en-GB" sz="1800" b="0" i="1" dirty="0">
                          <a:effectLst/>
                        </a:rPr>
                        <a:t>\t</a:t>
                      </a:r>
                      <a:endParaRPr lang="en-GB" sz="1800" dirty="0">
                        <a:effectLst/>
                      </a:endParaRPr>
                    </a:p>
                  </a:txBody>
                  <a:tcPr marL="61601" marR="61601" marT="30800" marB="308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800" dirty="0">
                          <a:effectLst/>
                        </a:rPr>
                        <a:t>horizontal tab</a:t>
                      </a:r>
                    </a:p>
                  </a:txBody>
                  <a:tcPr marL="61601" marR="61601" marT="30800" marB="308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76699778"/>
                  </a:ext>
                </a:extLst>
              </a:tr>
              <a:tr h="334241">
                <a:tc>
                  <a:txBody>
                    <a:bodyPr/>
                    <a:lstStyle/>
                    <a:p>
                      <a:pPr fontAlgn="t"/>
                      <a:r>
                        <a:rPr lang="en-GB" sz="1800" b="0" i="1" dirty="0">
                          <a:effectLst/>
                        </a:rPr>
                        <a:t>\v</a:t>
                      </a:r>
                      <a:endParaRPr lang="en-GB" sz="1800" dirty="0">
                        <a:effectLst/>
                      </a:endParaRPr>
                    </a:p>
                  </a:txBody>
                  <a:tcPr marL="61601" marR="61601" marT="30800" marB="308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6E6E6"/>
                    </a:solidFill>
                  </a:tcPr>
                </a:tc>
                <a:tc>
                  <a:txBody>
                    <a:bodyPr/>
                    <a:lstStyle/>
                    <a:p>
                      <a:pPr fontAlgn="t"/>
                      <a:r>
                        <a:rPr lang="en-GB" sz="1800" dirty="0">
                          <a:effectLst/>
                        </a:rPr>
                        <a:t>vertical tab</a:t>
                      </a:r>
                    </a:p>
                  </a:txBody>
                  <a:tcPr marL="61601" marR="61601" marT="30800" marB="308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6E6E6"/>
                    </a:solidFill>
                  </a:tcPr>
                </a:tc>
                <a:extLst>
                  <a:ext uri="{0D108BD9-81ED-4DB2-BD59-A6C34878D82A}">
                    <a16:rowId xmlns:a16="http://schemas.microsoft.com/office/drawing/2014/main" val="3804422793"/>
                  </a:ext>
                </a:extLst>
              </a:tr>
              <a:tr h="334241">
                <a:tc>
                  <a:txBody>
                    <a:bodyPr/>
                    <a:lstStyle/>
                    <a:p>
                      <a:pPr fontAlgn="t"/>
                      <a:r>
                        <a:rPr lang="en-GB" sz="1800" b="0" i="1" dirty="0">
                          <a:effectLst/>
                        </a:rPr>
                        <a:t>\\</a:t>
                      </a:r>
                      <a:endParaRPr lang="en-GB" sz="1800" dirty="0">
                        <a:effectLst/>
                      </a:endParaRPr>
                    </a:p>
                  </a:txBody>
                  <a:tcPr marL="61601" marR="61601" marT="30800" marB="308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800" dirty="0">
                          <a:effectLst/>
                        </a:rPr>
                        <a:t>Backslash</a:t>
                      </a:r>
                    </a:p>
                  </a:txBody>
                  <a:tcPr marL="61601" marR="61601" marT="30800" marB="308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06222421"/>
                  </a:ext>
                </a:extLst>
              </a:tr>
              <a:tr h="334241">
                <a:tc>
                  <a:txBody>
                    <a:bodyPr/>
                    <a:lstStyle/>
                    <a:p>
                      <a:pPr fontAlgn="t"/>
                      <a:r>
                        <a:rPr lang="en-GB" sz="1800" b="0" i="1">
                          <a:effectLst/>
                        </a:rPr>
                        <a:t>\$</a:t>
                      </a:r>
                      <a:endParaRPr lang="en-GB" sz="1800">
                        <a:effectLst/>
                      </a:endParaRPr>
                    </a:p>
                  </a:txBody>
                  <a:tcPr marL="61601" marR="61601" marT="30800" marB="308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6E6E6"/>
                    </a:solidFill>
                  </a:tcPr>
                </a:tc>
                <a:tc>
                  <a:txBody>
                    <a:bodyPr/>
                    <a:lstStyle/>
                    <a:p>
                      <a:pPr fontAlgn="t"/>
                      <a:r>
                        <a:rPr lang="en-GB" sz="1800" dirty="0">
                          <a:effectLst/>
                        </a:rPr>
                        <a:t>dollar sign</a:t>
                      </a:r>
                    </a:p>
                  </a:txBody>
                  <a:tcPr marL="61601" marR="61601" marT="30800" marB="308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6E6E6"/>
                    </a:solidFill>
                  </a:tcPr>
                </a:tc>
                <a:extLst>
                  <a:ext uri="{0D108BD9-81ED-4DB2-BD59-A6C34878D82A}">
                    <a16:rowId xmlns:a16="http://schemas.microsoft.com/office/drawing/2014/main" val="1233919153"/>
                  </a:ext>
                </a:extLst>
              </a:tr>
              <a:tr h="334241">
                <a:tc>
                  <a:txBody>
                    <a:bodyPr/>
                    <a:lstStyle/>
                    <a:p>
                      <a:pPr fontAlgn="t"/>
                      <a:r>
                        <a:rPr lang="en-GB" sz="1800" b="0" i="1">
                          <a:effectLst/>
                        </a:rPr>
                        <a:t>\"</a:t>
                      </a:r>
                      <a:endParaRPr lang="en-GB" sz="1800">
                        <a:effectLst/>
                      </a:endParaRPr>
                    </a:p>
                  </a:txBody>
                  <a:tcPr marL="61601" marR="61601" marT="30800" marB="308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800" dirty="0">
                          <a:effectLst/>
                        </a:rPr>
                        <a:t>double-quote</a:t>
                      </a:r>
                    </a:p>
                  </a:txBody>
                  <a:tcPr marL="61601" marR="61601" marT="30800" marB="308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413679819"/>
                  </a:ext>
                </a:extLst>
              </a:tr>
            </a:tbl>
          </a:graphicData>
        </a:graphic>
      </p:graphicFrame>
    </p:spTree>
    <p:extLst>
      <p:ext uri="{BB962C8B-B14F-4D97-AF65-F5344CB8AC3E}">
        <p14:creationId xmlns:p14="http://schemas.microsoft.com/office/powerpoint/2010/main" val="830362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endParaRPr lang="en-GB" dirty="0"/>
          </a:p>
        </p:txBody>
      </p:sp>
      <p:sp>
        <p:nvSpPr>
          <p:cNvPr id="3" name="Content Placeholder 2"/>
          <p:cNvSpPr>
            <a:spLocks noGrp="1"/>
          </p:cNvSpPr>
          <p:nvPr>
            <p:ph idx="1"/>
          </p:nvPr>
        </p:nvSpPr>
        <p:spPr>
          <a:xfrm>
            <a:off x="1451579" y="1891037"/>
            <a:ext cx="9603275" cy="4177254"/>
          </a:xfrm>
        </p:spPr>
        <p:txBody>
          <a:bodyPr>
            <a:normAutofit/>
          </a:bodyPr>
          <a:lstStyle/>
          <a:p>
            <a:r>
              <a:rPr lang="en-GB" dirty="0"/>
              <a:t>Four compound types:</a:t>
            </a:r>
          </a:p>
          <a:p>
            <a:r>
              <a:rPr lang="en-GB" dirty="0">
                <a:hlinkClick r:id="rId2"/>
              </a:rPr>
              <a:t>array</a:t>
            </a:r>
            <a:endParaRPr lang="en-GB" dirty="0"/>
          </a:p>
          <a:p>
            <a:r>
              <a:rPr lang="en-GB" dirty="0">
                <a:hlinkClick r:id="rId3"/>
              </a:rPr>
              <a:t>object</a:t>
            </a:r>
            <a:endParaRPr lang="en-GB" dirty="0"/>
          </a:p>
          <a:p>
            <a:r>
              <a:rPr lang="en-GB" dirty="0">
                <a:hlinkClick r:id="rId4"/>
              </a:rPr>
              <a:t>callable</a:t>
            </a:r>
            <a:endParaRPr lang="en-GB" dirty="0"/>
          </a:p>
          <a:p>
            <a:r>
              <a:rPr lang="en-GB" dirty="0" err="1"/>
              <a:t>iterable</a:t>
            </a:r>
            <a:endParaRPr lang="en-GB" dirty="0"/>
          </a:p>
          <a:p>
            <a:r>
              <a:rPr lang="en-GB" dirty="0"/>
              <a:t>And finally two special types:</a:t>
            </a:r>
          </a:p>
          <a:p>
            <a:r>
              <a:rPr lang="en-GB" dirty="0">
                <a:hlinkClick r:id="rId5"/>
              </a:rPr>
              <a:t>resource</a:t>
            </a:r>
            <a:endParaRPr lang="en-GB" dirty="0"/>
          </a:p>
          <a:p>
            <a:r>
              <a:rPr lang="en-GB" dirty="0">
                <a:hlinkClick r:id="rId6"/>
              </a:rPr>
              <a:t>NULL</a:t>
            </a:r>
            <a:endParaRPr lang="en-GB" dirty="0"/>
          </a:p>
          <a:p>
            <a:endParaRPr lang="en-GB" dirty="0"/>
          </a:p>
          <a:p>
            <a:endParaRPr lang="en-GB" dirty="0"/>
          </a:p>
        </p:txBody>
      </p:sp>
    </p:spTree>
    <p:extLst>
      <p:ext uri="{BB962C8B-B14F-4D97-AF65-F5344CB8AC3E}">
        <p14:creationId xmlns:p14="http://schemas.microsoft.com/office/powerpoint/2010/main" val="1468737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endParaRPr lang="en-GB" dirty="0"/>
          </a:p>
        </p:txBody>
      </p:sp>
      <p:sp>
        <p:nvSpPr>
          <p:cNvPr id="3" name="Content Placeholder 2"/>
          <p:cNvSpPr>
            <a:spLocks noGrp="1"/>
          </p:cNvSpPr>
          <p:nvPr>
            <p:ph idx="1"/>
          </p:nvPr>
        </p:nvSpPr>
        <p:spPr/>
        <p:txBody>
          <a:bodyPr>
            <a:normAutofit fontScale="92500" lnSpcReduction="20000"/>
          </a:bodyPr>
          <a:lstStyle/>
          <a:p>
            <a:r>
              <a:rPr lang="en-GB" dirty="0"/>
              <a:t>Variables in PHP are represented by a dollar sign </a:t>
            </a:r>
            <a:r>
              <a:rPr lang="en-US" dirty="0"/>
              <a:t>$ </a:t>
            </a:r>
            <a:r>
              <a:rPr lang="en-GB" dirty="0"/>
              <a:t>followed by the name of the variable. The variable name is case-sensitive. </a:t>
            </a:r>
          </a:p>
          <a:p>
            <a:r>
              <a:rPr lang="en-GB" dirty="0"/>
              <a:t>Variable names follow the same rules as other labels in PHP.  A valid variable name starts with a letter or underscore, followed by any number of letters, numbers, or underscores.</a:t>
            </a:r>
          </a:p>
          <a:p>
            <a:r>
              <a:rPr lang="en-GB" sz="2400" dirty="0">
                <a:latin typeface="Times New Roman" panose="02020603050405020304" pitchFamily="18" charset="0"/>
                <a:cs typeface="Times New Roman" panose="02020603050405020304" pitchFamily="18" charset="0"/>
              </a:rPr>
              <a:t>These are OK. </a:t>
            </a:r>
          </a:p>
          <a:p>
            <a:pPr marL="0" indent="0">
              <a:buNone/>
            </a:pPr>
            <a:r>
              <a:rPr lang="en-GB" sz="2400" dirty="0">
                <a:latin typeface="Times New Roman" panose="02020603050405020304" pitchFamily="18" charset="0"/>
                <a:cs typeface="Times New Roman" panose="02020603050405020304" pitchFamily="18" charset="0"/>
              </a:rPr>
              <a:t>          $cost 		$str17 		$_tax </a:t>
            </a:r>
          </a:p>
          <a:p>
            <a:r>
              <a:rPr lang="en-GB" sz="2400" dirty="0">
                <a:latin typeface="Times New Roman" panose="02020603050405020304" pitchFamily="18" charset="0"/>
                <a:cs typeface="Times New Roman" panose="02020603050405020304" pitchFamily="18" charset="0"/>
              </a:rPr>
              <a:t>but not these: </a:t>
            </a:r>
          </a:p>
          <a:p>
            <a:pPr marL="0" indent="0">
              <a:buNone/>
            </a:pPr>
            <a:r>
              <a:rPr lang="en-GB" sz="2400" dirty="0">
                <a:latin typeface="Times New Roman" panose="02020603050405020304" pitchFamily="18" charset="0"/>
                <a:cs typeface="Times New Roman" panose="02020603050405020304" pitchFamily="18" charset="0"/>
              </a:rPr>
              <a:t>          value 		$17str 		$@^%! </a:t>
            </a:r>
          </a:p>
          <a:p>
            <a:endParaRPr lang="en-GB" dirty="0"/>
          </a:p>
        </p:txBody>
      </p:sp>
    </p:spTree>
    <p:extLst>
      <p:ext uri="{BB962C8B-B14F-4D97-AF65-F5344CB8AC3E}">
        <p14:creationId xmlns:p14="http://schemas.microsoft.com/office/powerpoint/2010/main" val="2179928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endParaRPr lang="en-GB" dirty="0"/>
          </a:p>
        </p:txBody>
      </p:sp>
      <p:sp>
        <p:nvSpPr>
          <p:cNvPr id="3" name="Content Placeholder 2"/>
          <p:cNvSpPr>
            <a:spLocks noGrp="1"/>
          </p:cNvSpPr>
          <p:nvPr>
            <p:ph idx="1"/>
          </p:nvPr>
        </p:nvSpPr>
        <p:spPr>
          <a:xfrm>
            <a:off x="1451579" y="1988022"/>
            <a:ext cx="9603275" cy="3900160"/>
          </a:xfrm>
        </p:spPr>
        <p:txBody>
          <a:bodyPr>
            <a:noAutofit/>
          </a:bodyPr>
          <a:lstStyle/>
          <a:p>
            <a:r>
              <a:rPr lang="en-GB" dirty="0">
                <a:latin typeface="Times New Roman" panose="02020603050405020304" pitchFamily="18" charset="0"/>
                <a:cs typeface="Times New Roman" panose="02020603050405020304" pitchFamily="18" charset="0"/>
              </a:rPr>
              <a:t>You can use them in the usual way.</a:t>
            </a:r>
          </a:p>
          <a:p>
            <a:pPr marL="0" indent="0">
              <a:buNone/>
            </a:pPr>
            <a:r>
              <a:rPr lang="en-GB" dirty="0">
                <a:latin typeface="Times New Roman" panose="02020603050405020304" pitchFamily="18" charset="0"/>
                <a:cs typeface="Times New Roman" panose="02020603050405020304" pitchFamily="18" charset="0"/>
              </a:rPr>
              <a:t>		$total = $basic + $tax; </a:t>
            </a:r>
          </a:p>
          <a:p>
            <a:r>
              <a:rPr lang="en-GB" dirty="0">
                <a:latin typeface="Times New Roman" panose="02020603050405020304" pitchFamily="18" charset="0"/>
                <a:cs typeface="Times New Roman" panose="02020603050405020304" pitchFamily="18" charset="0"/>
              </a:rPr>
              <a:t>but you can also do some unusual things. What is printed when you run the following code? </a:t>
            </a:r>
          </a:p>
          <a:p>
            <a:pPr marL="0" indent="0">
              <a:buNone/>
            </a:pPr>
            <a:r>
              <a:rPr lang="en-GB" dirty="0">
                <a:latin typeface="Times New Roman" panose="02020603050405020304" pitchFamily="18" charset="0"/>
                <a:cs typeface="Times New Roman" panose="02020603050405020304" pitchFamily="18" charset="0"/>
              </a:rPr>
              <a:t> $h = "hello";                                                                                                                           $</a:t>
            </a:r>
            <a:r>
              <a:rPr lang="en-GB" dirty="0" err="1">
                <a:latin typeface="Times New Roman" panose="02020603050405020304" pitchFamily="18" charset="0"/>
                <a:cs typeface="Times New Roman" panose="02020603050405020304" pitchFamily="18" charset="0"/>
              </a:rPr>
              <a:t>var</a:t>
            </a:r>
            <a:r>
              <a:rPr lang="en-GB" dirty="0">
                <a:latin typeface="Times New Roman" panose="02020603050405020304" pitchFamily="18" charset="0"/>
                <a:cs typeface="Times New Roman" panose="02020603050405020304" pitchFamily="18" charset="0"/>
              </a:rPr>
              <a:t> = "h";                                                                                                                              echo $$</a:t>
            </a:r>
            <a:r>
              <a:rPr lang="en-GB" dirty="0" err="1">
                <a:latin typeface="Times New Roman" panose="02020603050405020304" pitchFamily="18" charset="0"/>
                <a:cs typeface="Times New Roman" panose="02020603050405020304" pitchFamily="18" charset="0"/>
              </a:rPr>
              <a:t>var</a:t>
            </a:r>
            <a:r>
              <a:rPr lang="en-GB" dirty="0">
                <a:latin typeface="Times New Roman" panose="02020603050405020304" pitchFamily="18" charset="0"/>
                <a:cs typeface="Times New Roman" panose="02020603050405020304" pitchFamily="18" charset="0"/>
              </a:rPr>
              <a:t>; </a:t>
            </a:r>
          </a:p>
          <a:p>
            <a:pPr marL="0" indent="0">
              <a:buNone/>
            </a:pPr>
            <a:r>
              <a:rPr lang="en-GB" dirty="0">
                <a:latin typeface="Times New Roman" panose="02020603050405020304" pitchFamily="18" charset="0"/>
                <a:cs typeface="Times New Roman" panose="02020603050405020304" pitchFamily="18" charset="0"/>
              </a:rPr>
              <a:t>Because $</a:t>
            </a:r>
            <a:r>
              <a:rPr lang="en-GB" dirty="0" err="1">
                <a:latin typeface="Times New Roman" panose="02020603050405020304" pitchFamily="18" charset="0"/>
                <a:cs typeface="Times New Roman" panose="02020603050405020304" pitchFamily="18" charset="0"/>
              </a:rPr>
              <a:t>var</a:t>
            </a:r>
            <a:r>
              <a:rPr lang="en-GB" dirty="0">
                <a:latin typeface="Times New Roman" panose="02020603050405020304" pitchFamily="18" charset="0"/>
                <a:cs typeface="Times New Roman" panose="02020603050405020304" pitchFamily="18" charset="0"/>
              </a:rPr>
              <a:t> has the value "h", PHP regards $$</a:t>
            </a:r>
            <a:r>
              <a:rPr lang="en-GB" dirty="0" err="1">
                <a:latin typeface="Times New Roman" panose="02020603050405020304" pitchFamily="18" charset="0"/>
                <a:cs typeface="Times New Roman" panose="02020603050405020304" pitchFamily="18" charset="0"/>
              </a:rPr>
              <a:t>var</a:t>
            </a:r>
            <a:r>
              <a:rPr lang="en-GB" dirty="0">
                <a:latin typeface="Times New Roman" panose="02020603050405020304" pitchFamily="18" charset="0"/>
                <a:cs typeface="Times New Roman" panose="02020603050405020304" pitchFamily="18" charset="0"/>
              </a:rPr>
              <a:t> as being the same thing as $h. So it prints the word hello. </a:t>
            </a:r>
          </a:p>
        </p:txBody>
      </p:sp>
    </p:spTree>
    <p:extLst>
      <p:ext uri="{BB962C8B-B14F-4D97-AF65-F5344CB8AC3E}">
        <p14:creationId xmlns:p14="http://schemas.microsoft.com/office/powerpoint/2010/main" val="313250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By default, variables are always assigned by value. That is to say, when you assign an expression to a variable, the entire value of the original expression is copied into the destination variable. This means, for instance, that after assigning one variable's value to another, changing one of those variables will have no effect on the other.</a:t>
            </a:r>
          </a:p>
          <a:p>
            <a:r>
              <a:rPr lang="en-GB" dirty="0"/>
              <a:t>PHP also offers another way to assign values to variables: </a:t>
            </a:r>
            <a:r>
              <a:rPr lang="en-GB" dirty="0">
                <a:hlinkClick r:id="rId2"/>
              </a:rPr>
              <a:t>assign by reference</a:t>
            </a:r>
            <a:r>
              <a:rPr lang="en-GB" dirty="0"/>
              <a:t>. This means that the new variable simply references (in other words, "becomes an alias for" or "points to") the original variable. Changes to the new variable affect the original, and vice versa.</a:t>
            </a:r>
          </a:p>
        </p:txBody>
      </p:sp>
    </p:spTree>
    <p:extLst>
      <p:ext uri="{BB962C8B-B14F-4D97-AF65-F5344CB8AC3E}">
        <p14:creationId xmlns:p14="http://schemas.microsoft.com/office/powerpoint/2010/main" val="1475579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51579" y="2015732"/>
            <a:ext cx="9603275" cy="3969432"/>
          </a:xfrm>
        </p:spPr>
        <p:txBody>
          <a:bodyPr>
            <a:normAutofit/>
          </a:bodyPr>
          <a:lstStyle/>
          <a:p>
            <a:r>
              <a:rPr lang="en-GB" dirty="0"/>
              <a:t>To assign by reference, simply prepend an ampersand (&amp;) to the beginning of the variable which is being assigned (the source variable). For instance, the following code snippet outputs '</a:t>
            </a:r>
            <a:r>
              <a:rPr lang="en-GB" i="1" dirty="0"/>
              <a:t>My name is Bob</a:t>
            </a:r>
            <a:r>
              <a:rPr lang="en-GB" dirty="0"/>
              <a:t>' twice:</a:t>
            </a:r>
          </a:p>
          <a:p>
            <a:r>
              <a:rPr lang="en-GB" dirty="0"/>
              <a:t>&lt;?</a:t>
            </a:r>
            <a:r>
              <a:rPr lang="en-GB" dirty="0" err="1"/>
              <a:t>php</a:t>
            </a:r>
            <a:br>
              <a:rPr lang="en-GB" dirty="0"/>
            </a:br>
            <a:r>
              <a:rPr lang="en-GB" dirty="0"/>
              <a:t>$foo = 'Bob';              // Assign the value 'Bob' to $foo</a:t>
            </a:r>
            <a:br>
              <a:rPr lang="en-GB" dirty="0"/>
            </a:br>
            <a:r>
              <a:rPr lang="en-GB" dirty="0"/>
              <a:t>$bar = &amp;$foo;              // Reference $foo via $bar.</a:t>
            </a:r>
            <a:br>
              <a:rPr lang="en-GB" dirty="0"/>
            </a:br>
            <a:r>
              <a:rPr lang="en-GB" dirty="0"/>
              <a:t>$bar = "My name is $bar";  // Alter $bar...</a:t>
            </a:r>
            <a:br>
              <a:rPr lang="en-GB" dirty="0"/>
            </a:br>
            <a:r>
              <a:rPr lang="en-GB" dirty="0"/>
              <a:t>echo $bar;</a:t>
            </a:r>
            <a:br>
              <a:rPr lang="en-GB" dirty="0"/>
            </a:br>
            <a:r>
              <a:rPr lang="en-GB" dirty="0"/>
              <a:t>echo $foo;                 // $foo is altered too.</a:t>
            </a:r>
            <a:br>
              <a:rPr lang="en-GB" dirty="0"/>
            </a:br>
            <a:r>
              <a:rPr lang="en-GB" dirty="0"/>
              <a:t>?&gt;</a:t>
            </a:r>
          </a:p>
        </p:txBody>
      </p:sp>
    </p:spTree>
    <p:extLst>
      <p:ext uri="{BB962C8B-B14F-4D97-AF65-F5344CB8AC3E}">
        <p14:creationId xmlns:p14="http://schemas.microsoft.com/office/powerpoint/2010/main" val="3179237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It is not necessary to initialize variables in PHP however it is a very good practice. Uninitialized variables have a default value of their type depending on the context in which they are used-</a:t>
            </a:r>
            <a:r>
              <a:rPr lang="en-GB" dirty="0" err="1"/>
              <a:t>booleans</a:t>
            </a:r>
            <a:r>
              <a:rPr lang="en-GB" dirty="0"/>
              <a:t> default to </a:t>
            </a:r>
            <a:r>
              <a:rPr lang="en-GB" b="1" dirty="0"/>
              <a:t>FALSE, </a:t>
            </a:r>
            <a:r>
              <a:rPr lang="en-GB" dirty="0"/>
              <a:t>integers and floats default to zero, strings (e.g. used in </a:t>
            </a:r>
            <a:r>
              <a:rPr lang="en-GB" dirty="0">
                <a:hlinkClick r:id="rId2"/>
              </a:rPr>
              <a:t>echo</a:t>
            </a:r>
            <a:r>
              <a:rPr lang="en-GB" dirty="0"/>
              <a:t>) are set as an empty string and arrays become to an empty array.</a:t>
            </a:r>
            <a:endParaRPr lang="en-GB" dirty="0"/>
          </a:p>
        </p:txBody>
      </p:sp>
    </p:spTree>
    <p:extLst>
      <p:ext uri="{BB962C8B-B14F-4D97-AF65-F5344CB8AC3E}">
        <p14:creationId xmlns:p14="http://schemas.microsoft.com/office/powerpoint/2010/main" val="204388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451579" y="2015732"/>
            <a:ext cx="9603275" cy="4129036"/>
          </a:xfrm>
        </p:spPr>
        <p:txBody>
          <a:bodyPr>
            <a:normAutofit fontScale="92500" lnSpcReduction="20000"/>
          </a:bodyPr>
          <a:lstStyle/>
          <a:p>
            <a:r>
              <a:rPr lang="en-GB" dirty="0"/>
              <a:t>Variable scope</a:t>
            </a:r>
          </a:p>
          <a:p>
            <a:r>
              <a:rPr lang="en-GB" dirty="0"/>
              <a:t>The scope of a variable is the context within which it is defined. For the most part all PHP variables only have a single scope.</a:t>
            </a:r>
          </a:p>
          <a:p>
            <a:r>
              <a:rPr lang="en-GB" dirty="0"/>
              <a:t>&lt;?</a:t>
            </a:r>
            <a:r>
              <a:rPr lang="en-GB" dirty="0" err="1"/>
              <a:t>php</a:t>
            </a:r>
            <a:br>
              <a:rPr lang="en-GB" dirty="0"/>
            </a:br>
            <a:r>
              <a:rPr lang="en-GB" dirty="0"/>
              <a:t>$a = 1;                /* global scope */ </a:t>
            </a:r>
            <a:br>
              <a:rPr lang="en-GB" dirty="0"/>
            </a:br>
            <a:br>
              <a:rPr lang="en-GB" dirty="0"/>
            </a:br>
            <a:r>
              <a:rPr lang="en-GB" dirty="0"/>
              <a:t>function test()</a:t>
            </a:r>
            <a:br>
              <a:rPr lang="en-GB" dirty="0"/>
            </a:br>
            <a:r>
              <a:rPr lang="en-GB" dirty="0"/>
              <a:t>{ </a:t>
            </a:r>
            <a:br>
              <a:rPr lang="en-GB" dirty="0"/>
            </a:br>
            <a:r>
              <a:rPr lang="en-GB" dirty="0"/>
              <a:t>    echo $a;          /* reference to local scope variable */ </a:t>
            </a:r>
            <a:br>
              <a:rPr lang="en-GB" dirty="0"/>
            </a:br>
            <a:r>
              <a:rPr lang="en-GB" dirty="0"/>
              <a:t>} </a:t>
            </a:r>
            <a:br>
              <a:rPr lang="en-GB" dirty="0"/>
            </a:br>
            <a:br>
              <a:rPr lang="en-GB" dirty="0"/>
            </a:br>
            <a:r>
              <a:rPr lang="en-GB" dirty="0"/>
              <a:t>test();</a:t>
            </a:r>
            <a:br>
              <a:rPr lang="en-GB" dirty="0"/>
            </a:br>
            <a:r>
              <a:rPr lang="en-GB" dirty="0"/>
              <a:t>?&gt;</a:t>
            </a:r>
            <a:endParaRPr lang="en-GB" dirty="0"/>
          </a:p>
        </p:txBody>
      </p:sp>
    </p:spTree>
    <p:extLst>
      <p:ext uri="{BB962C8B-B14F-4D97-AF65-F5344CB8AC3E}">
        <p14:creationId xmlns:p14="http://schemas.microsoft.com/office/powerpoint/2010/main" val="1651027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Variable scope</a:t>
            </a:r>
          </a:p>
          <a:p>
            <a:r>
              <a:rPr lang="en-GB" dirty="0"/>
              <a:t>This script will not produce any output because the echo statement refers to a local version of the $a variable, and it has not been assigned a value within this scope. </a:t>
            </a:r>
          </a:p>
          <a:p>
            <a:r>
              <a:rPr lang="en-GB" dirty="0"/>
              <a:t>In PHP global variables must be declared global inside a function if they are going to be used in that function.</a:t>
            </a:r>
            <a:endParaRPr lang="en-GB" dirty="0"/>
          </a:p>
        </p:txBody>
      </p:sp>
    </p:spTree>
    <p:extLst>
      <p:ext uri="{BB962C8B-B14F-4D97-AF65-F5344CB8AC3E}">
        <p14:creationId xmlns:p14="http://schemas.microsoft.com/office/powerpoint/2010/main" val="131284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PHP?</a:t>
            </a:r>
            <a:br>
              <a:rPr lang="en-GB" dirty="0"/>
            </a:br>
            <a:endParaRPr lang="en-GB" dirty="0"/>
          </a:p>
        </p:txBody>
      </p:sp>
      <p:sp>
        <p:nvSpPr>
          <p:cNvPr id="4" name="Rectangle 1"/>
          <p:cNvSpPr>
            <a:spLocks noGrp="1" noChangeArrowheads="1"/>
          </p:cNvSpPr>
          <p:nvPr>
            <p:ph idx="1"/>
          </p:nvPr>
        </p:nvSpPr>
        <p:spPr bwMode="auto">
          <a:xfrm>
            <a:off x="1451580" y="1965971"/>
            <a:ext cx="9603274" cy="4162678"/>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Instead of lots of commands to output HTML (as seen in C or Perl), PHP pages contain HTML with embedded code that does "something" (in this case, output "Hi, I'm a PHP script!").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The PHP code is enclosed in special </a:t>
            </a:r>
            <a:r>
              <a:rPr kumimoji="0" lang="en-US" altLang="en-US" sz="2400" b="0" i="0" u="none" strike="noStrike" cap="none" normalizeH="0" baseline="0" dirty="0">
                <a:ln>
                  <a:noFill/>
                </a:ln>
                <a:solidFill>
                  <a:srgbClr val="336699"/>
                </a:solidFill>
                <a:effectLst/>
                <a:latin typeface="Times New Roman" panose="02020603050405020304" pitchFamily="18" charset="0"/>
                <a:cs typeface="Times New Roman" panose="02020603050405020304" pitchFamily="18" charset="0"/>
                <a:hlinkClick r:id="rId2"/>
              </a:rPr>
              <a:t>start and end processing instructions &lt;?</a:t>
            </a:r>
            <a:r>
              <a:rPr kumimoji="0" lang="en-US" altLang="en-US" sz="2400" b="0" i="0" u="none" strike="noStrike" cap="none" normalizeH="0" baseline="0" dirty="0" err="1">
                <a:ln>
                  <a:noFill/>
                </a:ln>
                <a:solidFill>
                  <a:srgbClr val="336699"/>
                </a:solidFill>
                <a:effectLst/>
                <a:latin typeface="Times New Roman" panose="02020603050405020304" pitchFamily="18" charset="0"/>
                <a:cs typeface="Times New Roman" panose="02020603050405020304" pitchFamily="18" charset="0"/>
                <a:hlinkClick r:id="rId2"/>
              </a:rPr>
              <a:t>php</a:t>
            </a:r>
            <a:r>
              <a:rPr kumimoji="0" lang="en-US" altLang="en-US" sz="2400" b="0" i="0" u="none" strike="noStrike" cap="none" normalizeH="0" baseline="0" dirty="0">
                <a:ln>
                  <a:noFill/>
                </a:ln>
                <a:solidFill>
                  <a:srgbClr val="336699"/>
                </a:solidFill>
                <a:effectLst/>
                <a:latin typeface="Times New Roman" panose="02020603050405020304" pitchFamily="18" charset="0"/>
                <a:cs typeface="Times New Roman" panose="02020603050405020304" pitchFamily="18" charset="0"/>
                <a:hlinkClick r:id="rId2"/>
              </a:rPr>
              <a:t> and ?&gt;</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that allow you to jump into and out of "PHP mode."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000" dirty="0">
              <a:latin typeface="Times New Roman" panose="02020603050405020304" pitchFamily="18" charset="0"/>
              <a:cs typeface="Times New Roman" panose="02020603050405020304" pitchFamily="18" charset="0"/>
            </a:endParaRPr>
          </a:p>
          <a:p>
            <a:pPr marL="0" lvl="0" indent="0" algn="just">
              <a:lnSpc>
                <a:spcPct val="100000"/>
              </a:lnSpc>
              <a:buClrTx/>
              <a:buSzTx/>
              <a:buNone/>
            </a:pPr>
            <a:r>
              <a:rPr lang="en-GB" sz="2400" dirty="0">
                <a:solidFill>
                  <a:srgbClr val="333333"/>
                </a:solidFill>
                <a:latin typeface="Times New Roman" panose="02020603050405020304" pitchFamily="18" charset="0"/>
                <a:cs typeface="Times New Roman" panose="02020603050405020304" pitchFamily="18" charset="0"/>
              </a:rPr>
              <a:t>What distinguishes PHP from something like client-side JavaScript is that the code is executed on the server, generating HTML which is then sent to the client. The client would receive the results of running that script, but would not know what the underlying code was.</a:t>
            </a:r>
          </a:p>
        </p:txBody>
      </p:sp>
    </p:spTree>
    <p:extLst>
      <p:ext uri="{BB962C8B-B14F-4D97-AF65-F5344CB8AC3E}">
        <p14:creationId xmlns:p14="http://schemas.microsoft.com/office/powerpoint/2010/main" val="3075835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51579" y="2015732"/>
            <a:ext cx="9603275" cy="4110748"/>
          </a:xfrm>
        </p:spPr>
        <p:txBody>
          <a:bodyPr>
            <a:normAutofit fontScale="85000" lnSpcReduction="10000"/>
          </a:bodyPr>
          <a:lstStyle/>
          <a:p>
            <a:r>
              <a:rPr lang="en-GB" dirty="0"/>
              <a:t>&lt;?</a:t>
            </a:r>
            <a:r>
              <a:rPr lang="en-GB" dirty="0" err="1"/>
              <a:t>php</a:t>
            </a:r>
            <a:br>
              <a:rPr lang="en-GB" dirty="0"/>
            </a:br>
            <a:r>
              <a:rPr lang="en-GB" dirty="0"/>
              <a:t>$a = 1;</a:t>
            </a:r>
            <a:br>
              <a:rPr lang="en-GB" dirty="0"/>
            </a:br>
            <a:r>
              <a:rPr lang="en-GB" dirty="0"/>
              <a:t>$b = 2;</a:t>
            </a:r>
            <a:br>
              <a:rPr lang="en-GB" dirty="0"/>
            </a:br>
            <a:br>
              <a:rPr lang="en-GB" dirty="0"/>
            </a:br>
            <a:r>
              <a:rPr lang="en-GB" dirty="0"/>
              <a:t>function Sum()</a:t>
            </a:r>
            <a:br>
              <a:rPr lang="en-GB" dirty="0"/>
            </a:br>
            <a:r>
              <a:rPr lang="en-GB" dirty="0"/>
              <a:t>{</a:t>
            </a:r>
            <a:br>
              <a:rPr lang="en-GB" dirty="0"/>
            </a:br>
            <a:r>
              <a:rPr lang="en-GB" dirty="0"/>
              <a:t>    global $a, $b;</a:t>
            </a:r>
            <a:br>
              <a:rPr lang="en-GB" dirty="0"/>
            </a:br>
            <a:br>
              <a:rPr lang="en-GB" dirty="0"/>
            </a:br>
            <a:r>
              <a:rPr lang="en-GB" dirty="0"/>
              <a:t>    $b = $a + $b;</a:t>
            </a:r>
            <a:br>
              <a:rPr lang="en-GB" dirty="0"/>
            </a:br>
            <a:r>
              <a:rPr lang="en-GB" dirty="0"/>
              <a:t>} </a:t>
            </a:r>
            <a:br>
              <a:rPr lang="en-GB" dirty="0"/>
            </a:br>
            <a:br>
              <a:rPr lang="en-GB" dirty="0"/>
            </a:br>
            <a:r>
              <a:rPr lang="en-GB" dirty="0"/>
              <a:t>Sum();</a:t>
            </a:r>
            <a:br>
              <a:rPr lang="en-GB" dirty="0"/>
            </a:br>
            <a:r>
              <a:rPr lang="en-GB" dirty="0"/>
              <a:t>echo $b;</a:t>
            </a:r>
            <a:br>
              <a:rPr lang="en-GB" dirty="0"/>
            </a:br>
            <a:r>
              <a:rPr lang="en-GB" dirty="0"/>
              <a:t>?&gt;</a:t>
            </a:r>
            <a:endParaRPr lang="en-GB" dirty="0"/>
          </a:p>
        </p:txBody>
      </p:sp>
    </p:spTree>
    <p:extLst>
      <p:ext uri="{BB962C8B-B14F-4D97-AF65-F5344CB8AC3E}">
        <p14:creationId xmlns:p14="http://schemas.microsoft.com/office/powerpoint/2010/main" val="2465452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above script will output </a:t>
            </a:r>
            <a:r>
              <a:rPr lang="en-GB" i="1" dirty="0"/>
              <a:t>3</a:t>
            </a:r>
            <a:r>
              <a:rPr lang="en-GB" dirty="0"/>
              <a:t>. By declaring $a and $b global within the function, all references to either variable will refer to the global version. </a:t>
            </a:r>
          </a:p>
          <a:p>
            <a:r>
              <a:rPr lang="en-GB" dirty="0"/>
              <a:t>There is no limit to the number of global variables that can be manipulated by a function.</a:t>
            </a:r>
            <a:endParaRPr lang="en-GB" dirty="0"/>
          </a:p>
        </p:txBody>
      </p:sp>
    </p:spTree>
    <p:extLst>
      <p:ext uri="{BB962C8B-B14F-4D97-AF65-F5344CB8AC3E}">
        <p14:creationId xmlns:p14="http://schemas.microsoft.com/office/powerpoint/2010/main" val="504023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 variables</a:t>
            </a:r>
            <a:r>
              <a:rPr lang="en-GB" dirty="0">
                <a:hlinkClick r:id="rId2"/>
              </a:rPr>
              <a:t> </a:t>
            </a:r>
            <a:br>
              <a:rPr lang="en-GB" dirty="0"/>
            </a:br>
            <a:endParaRPr lang="en-GB" dirty="0"/>
          </a:p>
        </p:txBody>
      </p:sp>
      <p:sp>
        <p:nvSpPr>
          <p:cNvPr id="3" name="Content Placeholder 2"/>
          <p:cNvSpPr>
            <a:spLocks noGrp="1"/>
          </p:cNvSpPr>
          <p:nvPr>
            <p:ph idx="1"/>
          </p:nvPr>
        </p:nvSpPr>
        <p:spPr/>
        <p:txBody>
          <a:bodyPr/>
          <a:lstStyle/>
          <a:p>
            <a:r>
              <a:rPr lang="en-GB" dirty="0"/>
              <a:t>Sometimes it is convenient to be able to have variable </a:t>
            </a:r>
            <a:r>
              <a:rPr lang="en-GB" dirty="0" err="1"/>
              <a:t>variable</a:t>
            </a:r>
            <a:r>
              <a:rPr lang="en-GB" dirty="0"/>
              <a:t> names. That is, a variable name which can be set and used dynamically. A normal variable is set with a statement such as:</a:t>
            </a:r>
          </a:p>
          <a:p>
            <a:r>
              <a:rPr lang="en-GB" dirty="0"/>
              <a:t>&lt;?</a:t>
            </a:r>
            <a:r>
              <a:rPr lang="en-GB" dirty="0" err="1"/>
              <a:t>php</a:t>
            </a:r>
            <a:br>
              <a:rPr lang="en-GB" dirty="0"/>
            </a:br>
            <a:r>
              <a:rPr lang="en-GB" dirty="0"/>
              <a:t>$a = 'hello';</a:t>
            </a:r>
            <a:br>
              <a:rPr lang="en-GB" dirty="0"/>
            </a:br>
            <a:r>
              <a:rPr lang="en-GB" dirty="0"/>
              <a:t>?&gt;</a:t>
            </a:r>
            <a:endParaRPr lang="en-GB" dirty="0"/>
          </a:p>
        </p:txBody>
      </p:sp>
    </p:spTree>
    <p:extLst>
      <p:ext uri="{BB962C8B-B14F-4D97-AF65-F5344CB8AC3E}">
        <p14:creationId xmlns:p14="http://schemas.microsoft.com/office/powerpoint/2010/main" val="4227772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 variables</a:t>
            </a:r>
            <a:r>
              <a:rPr lang="en-GB" dirty="0">
                <a:hlinkClick r:id="rId2"/>
              </a:rPr>
              <a:t> </a:t>
            </a:r>
            <a:br>
              <a:rPr lang="en-GB" dirty="0"/>
            </a:br>
            <a:endParaRPr lang="en-GB" dirty="0"/>
          </a:p>
        </p:txBody>
      </p:sp>
      <p:sp>
        <p:nvSpPr>
          <p:cNvPr id="3" name="Content Placeholder 2"/>
          <p:cNvSpPr>
            <a:spLocks noGrp="1"/>
          </p:cNvSpPr>
          <p:nvPr>
            <p:ph idx="1"/>
          </p:nvPr>
        </p:nvSpPr>
        <p:spPr/>
        <p:txBody>
          <a:bodyPr/>
          <a:lstStyle/>
          <a:p>
            <a:r>
              <a:rPr lang="en-GB" dirty="0"/>
              <a:t>A variable </a:t>
            </a:r>
            <a:r>
              <a:rPr lang="en-GB" dirty="0" err="1"/>
              <a:t>variable</a:t>
            </a:r>
            <a:r>
              <a:rPr lang="en-GB" dirty="0"/>
              <a:t> takes the value of a variable and treats that as the name of a variable. In the above </a:t>
            </a:r>
            <a:r>
              <a:rPr lang="en-GB" dirty="0" err="1"/>
              <a:t>example,</a:t>
            </a:r>
            <a:r>
              <a:rPr lang="en-GB" i="1" dirty="0" err="1"/>
              <a:t>hello</a:t>
            </a:r>
            <a:r>
              <a:rPr lang="en-GB" dirty="0"/>
              <a:t>, can be used as the name of a variable by using two dollar signs. i.e.</a:t>
            </a:r>
          </a:p>
          <a:p>
            <a:r>
              <a:rPr lang="en-GB" dirty="0"/>
              <a:t>&lt;?</a:t>
            </a:r>
            <a:r>
              <a:rPr lang="en-GB" dirty="0" err="1"/>
              <a:t>php</a:t>
            </a:r>
            <a:br>
              <a:rPr lang="en-GB" dirty="0"/>
            </a:br>
            <a:r>
              <a:rPr lang="en-GB" dirty="0"/>
              <a:t>$$a = 'world';</a:t>
            </a:r>
            <a:br>
              <a:rPr lang="en-GB" dirty="0"/>
            </a:br>
            <a:r>
              <a:rPr lang="en-GB" dirty="0"/>
              <a:t>?&gt;</a:t>
            </a:r>
            <a:endParaRPr lang="en-GB" dirty="0"/>
          </a:p>
        </p:txBody>
      </p:sp>
    </p:spTree>
    <p:extLst>
      <p:ext uri="{BB962C8B-B14F-4D97-AF65-F5344CB8AC3E}">
        <p14:creationId xmlns:p14="http://schemas.microsoft.com/office/powerpoint/2010/main" val="2968684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 variables</a:t>
            </a:r>
            <a:r>
              <a:rPr lang="en-GB" dirty="0">
                <a:hlinkClick r:id="rId2"/>
              </a:rPr>
              <a:t> </a:t>
            </a:r>
            <a:br>
              <a:rPr lang="en-GB" dirty="0"/>
            </a:br>
            <a:endParaRPr lang="en-GB" dirty="0"/>
          </a:p>
        </p:txBody>
      </p:sp>
      <p:sp>
        <p:nvSpPr>
          <p:cNvPr id="3" name="Content Placeholder 2"/>
          <p:cNvSpPr>
            <a:spLocks noGrp="1"/>
          </p:cNvSpPr>
          <p:nvPr>
            <p:ph idx="1"/>
          </p:nvPr>
        </p:nvSpPr>
        <p:spPr>
          <a:xfrm>
            <a:off x="1451579" y="1853754"/>
            <a:ext cx="9603275" cy="4327590"/>
          </a:xfrm>
        </p:spPr>
        <p:txBody>
          <a:bodyPr>
            <a:normAutofit/>
          </a:bodyPr>
          <a:lstStyle/>
          <a:p>
            <a:r>
              <a:rPr lang="en-GB" dirty="0"/>
              <a:t>At this point two variables have been defined and stored in the PHP symbol tree: $a with </a:t>
            </a:r>
            <a:r>
              <a:rPr lang="en-GB" dirty="0" err="1"/>
              <a:t>cont</a:t>
            </a:r>
            <a:endParaRPr lang="en-GB" dirty="0"/>
          </a:p>
          <a:p>
            <a:r>
              <a:rPr lang="en-GB" dirty="0"/>
              <a:t>&lt;?</a:t>
            </a:r>
            <a:r>
              <a:rPr lang="en-GB" dirty="0" err="1"/>
              <a:t>php</a:t>
            </a:r>
            <a:br>
              <a:rPr lang="en-GB" dirty="0"/>
            </a:br>
            <a:r>
              <a:rPr lang="en-GB" dirty="0"/>
              <a:t>echo "$a ${$a}";</a:t>
            </a:r>
            <a:br>
              <a:rPr lang="en-GB" dirty="0"/>
            </a:br>
            <a:r>
              <a:rPr lang="en-GB" dirty="0"/>
              <a:t>?&gt;</a:t>
            </a:r>
            <a:r>
              <a:rPr lang="en-GB" dirty="0" err="1"/>
              <a:t>ents</a:t>
            </a:r>
            <a:r>
              <a:rPr lang="en-GB" dirty="0"/>
              <a:t> "hello" </a:t>
            </a:r>
            <a:r>
              <a:rPr lang="en-GB" dirty="0" err="1"/>
              <a:t>and$hello</a:t>
            </a:r>
            <a:r>
              <a:rPr lang="en-GB" dirty="0"/>
              <a:t> with contents "world". Therefore, this statement:</a:t>
            </a:r>
          </a:p>
          <a:p>
            <a:r>
              <a:rPr lang="en-GB" dirty="0"/>
              <a:t>produces the exact same output as:</a:t>
            </a:r>
          </a:p>
          <a:p>
            <a:r>
              <a:rPr lang="en-GB" dirty="0"/>
              <a:t>&lt;?</a:t>
            </a:r>
            <a:r>
              <a:rPr lang="en-GB" dirty="0" err="1"/>
              <a:t>php</a:t>
            </a:r>
            <a:br>
              <a:rPr lang="en-GB" dirty="0"/>
            </a:br>
            <a:r>
              <a:rPr lang="en-GB" dirty="0"/>
              <a:t>echo "$a $hello";</a:t>
            </a:r>
            <a:br>
              <a:rPr lang="en-GB" dirty="0"/>
            </a:br>
            <a:r>
              <a:rPr lang="en-GB" dirty="0"/>
              <a:t>?&gt;</a:t>
            </a:r>
          </a:p>
          <a:p>
            <a:r>
              <a:rPr lang="en-GB" dirty="0"/>
              <a:t>i.e. they both produce: hello world.</a:t>
            </a:r>
            <a:endParaRPr lang="en-GB" dirty="0"/>
          </a:p>
        </p:txBody>
      </p:sp>
    </p:spTree>
    <p:extLst>
      <p:ext uri="{BB962C8B-B14F-4D97-AF65-F5344CB8AC3E}">
        <p14:creationId xmlns:p14="http://schemas.microsoft.com/office/powerpoint/2010/main" val="538161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a:t>
            </a:r>
            <a:endParaRPr lang="en-GB" dirty="0"/>
          </a:p>
        </p:txBody>
      </p:sp>
      <p:sp>
        <p:nvSpPr>
          <p:cNvPr id="3" name="Content Placeholder 2"/>
          <p:cNvSpPr>
            <a:spLocks noGrp="1"/>
          </p:cNvSpPr>
          <p:nvPr>
            <p:ph idx="1"/>
          </p:nvPr>
        </p:nvSpPr>
        <p:spPr/>
        <p:txBody>
          <a:bodyPr/>
          <a:lstStyle/>
          <a:p>
            <a:pPr>
              <a:lnSpc>
                <a:spcPct val="100000"/>
              </a:lnSpc>
            </a:pPr>
            <a:r>
              <a:rPr lang="en-US" altLang="en-US" sz="2400" dirty="0">
                <a:latin typeface="Times New Roman" panose="02020603050405020304" pitchFamily="18" charset="0"/>
                <a:cs typeface="Times New Roman" panose="02020603050405020304" pitchFamily="18" charset="0"/>
              </a:rPr>
              <a:t>Output from a PHP script is HTML that is sent to the browser.</a:t>
            </a:r>
          </a:p>
          <a:p>
            <a:pPr>
              <a:lnSpc>
                <a:spcPct val="100000"/>
              </a:lnSpc>
            </a:pPr>
            <a:r>
              <a:rPr lang="en-US" altLang="en-US" sz="2400" dirty="0">
                <a:latin typeface="Times New Roman" panose="02020603050405020304" pitchFamily="18" charset="0"/>
                <a:cs typeface="Times New Roman" panose="02020603050405020304" pitchFamily="18" charset="0"/>
              </a:rPr>
              <a:t>There are three ways to produce output: </a:t>
            </a:r>
            <a:r>
              <a:rPr lang="en-US" altLang="en-US" sz="2400" b="1" i="1" dirty="0">
                <a:latin typeface="Times New Roman" panose="02020603050405020304" pitchFamily="18" charset="0"/>
                <a:cs typeface="Times New Roman" panose="02020603050405020304" pitchFamily="18" charset="0"/>
              </a:rPr>
              <a:t>echo</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print</a:t>
            </a:r>
            <a:r>
              <a:rPr lang="en-US" altLang="en-US" sz="2400" dirty="0">
                <a:latin typeface="Times New Roman" panose="02020603050405020304" pitchFamily="18" charset="0"/>
                <a:cs typeface="Times New Roman" panose="02020603050405020304" pitchFamily="18" charset="0"/>
              </a:rPr>
              <a:t>, and </a:t>
            </a:r>
            <a:r>
              <a:rPr lang="en-US" altLang="en-US" sz="2400" b="1" i="1" dirty="0" err="1">
                <a:latin typeface="Times New Roman" panose="02020603050405020304" pitchFamily="18" charset="0"/>
                <a:cs typeface="Times New Roman" panose="02020603050405020304" pitchFamily="18" charset="0"/>
              </a:rPr>
              <a:t>printf</a:t>
            </a:r>
            <a:endParaRPr lang="en-US" altLang="en-US" sz="2400" b="1" i="1" dirty="0">
              <a:latin typeface="Times New Roman" panose="02020603050405020304" pitchFamily="18" charset="0"/>
              <a:cs typeface="Times New Roman" panose="02020603050405020304" pitchFamily="18" charset="0"/>
            </a:endParaRPr>
          </a:p>
          <a:p>
            <a:pPr>
              <a:lnSpc>
                <a:spcPct val="100000"/>
              </a:lnSpc>
            </a:pPr>
            <a:endParaRPr lang="en-US" altLang="en-US" sz="24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140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PHP?</a:t>
            </a:r>
            <a:br>
              <a:rPr lang="en-GB" dirty="0"/>
            </a:br>
            <a:endParaRPr lang="en-GB" dirty="0"/>
          </a:p>
        </p:txBody>
      </p:sp>
      <p:sp>
        <p:nvSpPr>
          <p:cNvPr id="4" name="Rectangle 1"/>
          <p:cNvSpPr>
            <a:spLocks noGrp="1" noChangeArrowheads="1"/>
          </p:cNvSpPr>
          <p:nvPr>
            <p:ph idx="1"/>
          </p:nvPr>
        </p:nvSpPr>
        <p:spPr bwMode="auto">
          <a:xfrm>
            <a:off x="1451580" y="2145059"/>
            <a:ext cx="9603274" cy="2751522"/>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GB" sz="2400" dirty="0">
                <a:solidFill>
                  <a:srgbClr val="333333"/>
                </a:solidFill>
                <a:latin typeface="Times New Roman" panose="02020603050405020304" pitchFamily="18" charset="0"/>
                <a:cs typeface="Times New Roman" panose="02020603050405020304" pitchFamily="18" charset="0"/>
              </a:rPr>
              <a:t>The best things in using PHP are that it is extremely simple for a newcomer, but offers many advanced features for a professional programmer. </a:t>
            </a:r>
          </a:p>
          <a:p>
            <a:pPr algn="just"/>
            <a:endParaRPr lang="en-GB" sz="2400" dirty="0">
              <a:solidFill>
                <a:srgbClr val="333333"/>
              </a:solidFill>
              <a:latin typeface="Times New Roman" panose="02020603050405020304" pitchFamily="18" charset="0"/>
              <a:cs typeface="Times New Roman" panose="02020603050405020304" pitchFamily="18" charset="0"/>
            </a:endParaRPr>
          </a:p>
          <a:p>
            <a:pPr algn="just"/>
            <a:r>
              <a:rPr lang="en-GB" sz="2400" dirty="0">
                <a:solidFill>
                  <a:srgbClr val="333333"/>
                </a:solidFill>
                <a:latin typeface="Times New Roman" panose="02020603050405020304" pitchFamily="18" charset="0"/>
                <a:cs typeface="Times New Roman" panose="02020603050405020304" pitchFamily="18" charset="0"/>
              </a:rPr>
              <a:t>Although PHP's development is focused on server-side scripting, you can do much more with it. </a:t>
            </a:r>
            <a:endParaRPr lang="en-US" altLang="en-US" sz="240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829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can PHP do?</a:t>
            </a:r>
            <a:br>
              <a:rPr lang="en-GB" dirty="0"/>
            </a:br>
            <a:br>
              <a:rPr lang="en-GB" dirty="0"/>
            </a:br>
            <a:endParaRPr lang="en-GB" dirty="0"/>
          </a:p>
        </p:txBody>
      </p:sp>
      <p:sp>
        <p:nvSpPr>
          <p:cNvPr id="3" name="Content Placeholder 2"/>
          <p:cNvSpPr>
            <a:spLocks noGrp="1"/>
          </p:cNvSpPr>
          <p:nvPr>
            <p:ph idx="1"/>
          </p:nvPr>
        </p:nvSpPr>
        <p:spPr/>
        <p:txBody>
          <a:bodyPr>
            <a:normAutofit/>
          </a:bodyPr>
          <a:lstStyle/>
          <a:p>
            <a:r>
              <a:rPr lang="en-GB" sz="2400" dirty="0">
                <a:latin typeface="Times New Roman" panose="02020603050405020304" pitchFamily="18" charset="0"/>
                <a:cs typeface="Times New Roman" panose="02020603050405020304" pitchFamily="18" charset="0"/>
              </a:rPr>
              <a:t>Anything. </a:t>
            </a:r>
          </a:p>
          <a:p>
            <a:r>
              <a:rPr lang="en-GB" sz="2400" dirty="0">
                <a:latin typeface="Times New Roman" panose="02020603050405020304" pitchFamily="18" charset="0"/>
                <a:cs typeface="Times New Roman" panose="02020603050405020304" pitchFamily="18" charset="0"/>
              </a:rPr>
              <a:t>PHP is mainly focused on server-side scripting, so you can do anything any other CGI program can do, such as:</a:t>
            </a:r>
          </a:p>
          <a:p>
            <a:pPr marL="0" indent="0">
              <a:buNone/>
            </a:pPr>
            <a:r>
              <a:rPr lang="en-GB" sz="2400" dirty="0">
                <a:latin typeface="Times New Roman" panose="02020603050405020304" pitchFamily="18" charset="0"/>
                <a:cs typeface="Times New Roman" panose="02020603050405020304" pitchFamily="18" charset="0"/>
              </a:rPr>
              <a:t>collect form data, generate dynamic page content, or send and receive cookies. </a:t>
            </a:r>
          </a:p>
          <a:p>
            <a:pPr marL="0" indent="0">
              <a:buNone/>
            </a:pPr>
            <a:r>
              <a:rPr lang="en-GB" sz="2400" dirty="0">
                <a:latin typeface="Times New Roman" panose="02020603050405020304" pitchFamily="18" charset="0"/>
                <a:cs typeface="Times New Roman" panose="02020603050405020304" pitchFamily="18" charset="0"/>
              </a:rPr>
              <a:t>But PHP can do much more.</a:t>
            </a:r>
          </a:p>
        </p:txBody>
      </p:sp>
    </p:spTree>
    <p:extLst>
      <p:ext uri="{BB962C8B-B14F-4D97-AF65-F5344CB8AC3E}">
        <p14:creationId xmlns:p14="http://schemas.microsoft.com/office/powerpoint/2010/main" val="383371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CGI: Common Gateway Interface</a:t>
            </a:r>
          </a:p>
        </p:txBody>
      </p:sp>
      <p:sp>
        <p:nvSpPr>
          <p:cNvPr id="3" name="Content Placeholder 2"/>
          <p:cNvSpPr>
            <a:spLocks noGrp="1"/>
          </p:cNvSpPr>
          <p:nvPr>
            <p:ph idx="1"/>
          </p:nvPr>
        </p:nvSpPr>
        <p:spPr>
          <a:xfrm>
            <a:off x="1451579" y="1895319"/>
            <a:ext cx="9603275" cy="4131410"/>
          </a:xfrm>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A CGI program is any program designed to accept and return data that conforms to the CGI specification. </a:t>
            </a:r>
          </a:p>
          <a:p>
            <a:r>
              <a:rPr lang="en-GB" dirty="0">
                <a:latin typeface="Times New Roman" panose="02020603050405020304" pitchFamily="18" charset="0"/>
                <a:cs typeface="Times New Roman" panose="02020603050405020304" pitchFamily="18" charset="0"/>
              </a:rPr>
              <a:t>The program could be written in any programming language, including C, Perl or Java.   </a:t>
            </a:r>
          </a:p>
          <a:p>
            <a:r>
              <a:rPr lang="en-GB" dirty="0">
                <a:latin typeface="Times New Roman" panose="02020603050405020304" pitchFamily="18" charset="0"/>
                <a:cs typeface="Times New Roman" panose="02020603050405020304" pitchFamily="18" charset="0"/>
              </a:rPr>
              <a:t>CGI programs are the most common way for Web servers to interact dynamically with users. Many HTML pages that contain forms, for example, use a CGI program to process the form's data once it's submitted. </a:t>
            </a:r>
          </a:p>
          <a:p>
            <a:r>
              <a:rPr lang="en-GB" dirty="0">
                <a:latin typeface="Times New Roman" panose="02020603050405020304" pitchFamily="18" charset="0"/>
                <a:cs typeface="Times New Roman" panose="02020603050405020304" pitchFamily="18" charset="0"/>
              </a:rPr>
              <a:t>Another increasingly common way to provide dynamic feedback for Web users is to include scripts or programs that run on the user's machine rather than the Web server. These programs can be Java applets, Java scripts, or ActiveX controls. These technologies are known collectively as </a:t>
            </a:r>
            <a:r>
              <a:rPr lang="en-GB" b="1" dirty="0">
                <a:latin typeface="Times New Roman" panose="02020603050405020304" pitchFamily="18" charset="0"/>
                <a:cs typeface="Times New Roman" panose="02020603050405020304" pitchFamily="18" charset="0"/>
              </a:rPr>
              <a:t>client-side</a:t>
            </a:r>
            <a:r>
              <a:rPr lang="en-GB" dirty="0">
                <a:latin typeface="Times New Roman" panose="02020603050405020304" pitchFamily="18" charset="0"/>
                <a:cs typeface="Times New Roman" panose="02020603050405020304" pitchFamily="18" charset="0"/>
              </a:rPr>
              <a:t> solutions, while the use of CGI is a </a:t>
            </a:r>
            <a:r>
              <a:rPr lang="en-GB" b="1" dirty="0">
                <a:latin typeface="Times New Roman" panose="02020603050405020304" pitchFamily="18" charset="0"/>
                <a:cs typeface="Times New Roman" panose="02020603050405020304" pitchFamily="18" charset="0"/>
              </a:rPr>
              <a:t>server-side</a:t>
            </a:r>
            <a:r>
              <a:rPr lang="en-GB" dirty="0">
                <a:latin typeface="Times New Roman" panose="02020603050405020304" pitchFamily="18" charset="0"/>
                <a:cs typeface="Times New Roman" panose="02020603050405020304" pitchFamily="18" charset="0"/>
              </a:rPr>
              <a:t> solution because the processing occurs on the Web server.</a:t>
            </a:r>
          </a:p>
        </p:txBody>
      </p:sp>
    </p:spTree>
    <p:extLst>
      <p:ext uri="{BB962C8B-B14F-4D97-AF65-F5344CB8AC3E}">
        <p14:creationId xmlns:p14="http://schemas.microsoft.com/office/powerpoint/2010/main" val="5663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can PHP do?</a:t>
            </a:r>
            <a:br>
              <a:rPr lang="en-GB" dirty="0"/>
            </a:br>
            <a:br>
              <a:rPr lang="en-GB" dirty="0"/>
            </a:br>
            <a:endParaRPr lang="en-GB" dirty="0"/>
          </a:p>
        </p:txBody>
      </p:sp>
      <p:sp>
        <p:nvSpPr>
          <p:cNvPr id="3" name="Content Placeholder 2"/>
          <p:cNvSpPr>
            <a:spLocks noGrp="1"/>
          </p:cNvSpPr>
          <p:nvPr>
            <p:ph idx="1"/>
          </p:nvPr>
        </p:nvSpPr>
        <p:spPr/>
        <p:txBody>
          <a:bodyPr>
            <a:noAutofit/>
          </a:bodyPr>
          <a:lstStyle/>
          <a:p>
            <a:r>
              <a:rPr lang="en-GB" dirty="0">
                <a:latin typeface="Times New Roman" panose="02020603050405020304" pitchFamily="18" charset="0"/>
                <a:cs typeface="Times New Roman" panose="02020603050405020304" pitchFamily="18" charset="0"/>
              </a:rPr>
              <a:t>There are three main areas where PHP scripts are used:</a:t>
            </a:r>
          </a:p>
          <a:p>
            <a:endParaRPr lang="en-GB" dirty="0">
              <a:latin typeface="Times New Roman" panose="02020603050405020304" pitchFamily="18" charset="0"/>
              <a:cs typeface="Times New Roman" panose="02020603050405020304" pitchFamily="18" charset="0"/>
            </a:endParaRPr>
          </a:p>
          <a:p>
            <a:pPr marL="457200" indent="-457200" algn="just">
              <a:buAutoNum type="arabicParenBoth"/>
            </a:pPr>
            <a:r>
              <a:rPr lang="en-GB" dirty="0">
                <a:latin typeface="Times New Roman" panose="02020603050405020304" pitchFamily="18" charset="0"/>
                <a:cs typeface="Times New Roman" panose="02020603050405020304" pitchFamily="18" charset="0"/>
              </a:rPr>
              <a:t>Server-side scripting. </a:t>
            </a:r>
          </a:p>
          <a:p>
            <a:pPr marL="0" indent="0" algn="just">
              <a:buNone/>
            </a:pPr>
            <a:r>
              <a:rPr lang="en-GB" dirty="0">
                <a:latin typeface="Times New Roman" panose="02020603050405020304" pitchFamily="18" charset="0"/>
                <a:cs typeface="Times New Roman" panose="02020603050405020304" pitchFamily="18" charset="0"/>
              </a:rPr>
              <a:t>This is the most traditional and main target field for PHP. You need three things to make this work: the PHP parser (CGI or server module), a web server and a web browser. You need to run the web server, with a connected PHP installation. You can access the PHP program output with a web browser, viewing the PHP page through the server. All these can run on your home machine if you are just experimenting with PHP programming.</a:t>
            </a:r>
          </a:p>
        </p:txBody>
      </p:sp>
    </p:spTree>
    <p:extLst>
      <p:ext uri="{BB962C8B-B14F-4D97-AF65-F5344CB8AC3E}">
        <p14:creationId xmlns:p14="http://schemas.microsoft.com/office/powerpoint/2010/main" val="180226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can PHP do?</a:t>
            </a:r>
            <a:br>
              <a:rPr lang="en-GB" dirty="0"/>
            </a:br>
            <a:br>
              <a:rPr lang="en-GB" dirty="0"/>
            </a:br>
            <a:endParaRPr lang="en-GB" dirty="0"/>
          </a:p>
        </p:txBody>
      </p:sp>
      <p:sp>
        <p:nvSpPr>
          <p:cNvPr id="3" name="Content Placeholder 2"/>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There are three main areas where PHP scripts are used:</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(2) Command line scripting. </a:t>
            </a:r>
          </a:p>
          <a:p>
            <a:pPr marL="0" indent="0" algn="just">
              <a:buNone/>
            </a:pPr>
            <a:r>
              <a:rPr lang="en-GB" dirty="0">
                <a:latin typeface="Times New Roman" panose="02020603050405020304" pitchFamily="18" charset="0"/>
                <a:cs typeface="Times New Roman" panose="02020603050405020304" pitchFamily="18" charset="0"/>
              </a:rPr>
              <a:t>You can make a PHP script to run it without any server or browser. You only need the PHP parser to use it this way. This type of usage is ideal for scripts regularly executed on Linux or on Windows. These scripts can also be used for simple text processing tasks. </a:t>
            </a:r>
          </a:p>
        </p:txBody>
      </p:sp>
    </p:spTree>
    <p:extLst>
      <p:ext uri="{BB962C8B-B14F-4D97-AF65-F5344CB8AC3E}">
        <p14:creationId xmlns:p14="http://schemas.microsoft.com/office/powerpoint/2010/main" val="63075052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821</TotalTime>
  <Words>1588</Words>
  <Application>Microsoft Office PowerPoint</Application>
  <PresentationFormat>Widescreen</PresentationFormat>
  <Paragraphs>210</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Gill Sans MT</vt:lpstr>
      <vt:lpstr>Times New Roman</vt:lpstr>
      <vt:lpstr>Gallery</vt:lpstr>
      <vt:lpstr>Introduction</vt:lpstr>
      <vt:lpstr>What is PHP? </vt:lpstr>
      <vt:lpstr>Example #1 An introductory example</vt:lpstr>
      <vt:lpstr>What is PHP? </vt:lpstr>
      <vt:lpstr>What is PHP? </vt:lpstr>
      <vt:lpstr>What can PHP do?  </vt:lpstr>
      <vt:lpstr>CGI: Common Gateway Interface</vt:lpstr>
      <vt:lpstr>What can PHP do?  </vt:lpstr>
      <vt:lpstr>What can PHP do?  </vt:lpstr>
      <vt:lpstr>What can PHP do?  </vt:lpstr>
      <vt:lpstr>What can PHP do?  </vt:lpstr>
      <vt:lpstr>What do I need?  </vt:lpstr>
      <vt:lpstr>General Installation Considerations  </vt:lpstr>
      <vt:lpstr>PowerPoint Presentation</vt:lpstr>
      <vt:lpstr>PowerPoint Presentation</vt:lpstr>
      <vt:lpstr>PowerPoint Presentation</vt:lpstr>
      <vt:lpstr>PowerPoint Presentation</vt:lpstr>
      <vt:lpstr>Basic syntax PHP tags</vt:lpstr>
      <vt:lpstr>Basic syntax Instruction separation </vt:lpstr>
      <vt:lpstr>Comments</vt:lpstr>
      <vt:lpstr>Comments</vt:lpstr>
      <vt:lpstr>Comments</vt:lpstr>
      <vt:lpstr>Variables</vt:lpstr>
      <vt:lpstr>Variables boolean</vt:lpstr>
      <vt:lpstr>Variables integer</vt:lpstr>
      <vt:lpstr>Variables integer</vt:lpstr>
      <vt:lpstr>Variables float</vt:lpstr>
      <vt:lpstr>Variables string</vt:lpstr>
      <vt:lpstr>Variables string</vt:lpstr>
      <vt:lpstr>Variables string</vt:lpstr>
      <vt:lpstr>Variables string</vt:lpstr>
      <vt:lpstr>Variables</vt:lpstr>
      <vt:lpstr>Variables</vt:lpstr>
      <vt:lpstr>Variables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Variable variables  </vt:lpstr>
      <vt:lpstr>Variable variables  </vt:lpstr>
      <vt:lpstr>Variable variables  </vt:lpstr>
      <vt:lpstr>Output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shady.elmashad@feng.bu.edu.eg</dc:creator>
  <cp:lastModifiedBy>shady.elmashad@feng.bu.edu.eg</cp:lastModifiedBy>
  <cp:revision>36</cp:revision>
  <dcterms:created xsi:type="dcterms:W3CDTF">2017-08-13T17:09:19Z</dcterms:created>
  <dcterms:modified xsi:type="dcterms:W3CDTF">2017-09-04T13:51:11Z</dcterms:modified>
</cp:coreProperties>
</file>